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6485" autoAdjust="0"/>
  </p:normalViewPr>
  <p:slideViewPr>
    <p:cSldViewPr snapToGrid="0" snapToObjects="1">
      <p:cViewPr varScale="1">
        <p:scale>
          <a:sx n="69" d="100"/>
          <a:sy n="69" d="100"/>
        </p:scale>
        <p:origin x="9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E302C-8A1B-4600-A0C7-4FBD7DEF8C9D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E3EDC-BBFC-4CCD-BCDC-3EFBCB825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73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5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5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8AB259D-04DB-9344-9FB9-28FFD610FD9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2463" y="1162050"/>
            <a:ext cx="5576887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3"/>
            <a:ext cx="5505450" cy="3660458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FF6B3E2-EB6A-AD46-9381-82E3E327C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76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6B3E2-EB6A-AD46-9381-82E3E327C7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03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43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2" y="437219"/>
            <a:ext cx="9448800" cy="1825096"/>
          </a:xfrm>
        </p:spPr>
        <p:txBody>
          <a:bodyPr/>
          <a:lstStyle/>
          <a:p>
            <a:r>
              <a:rPr lang="en-US" dirty="0"/>
              <a:t>War of 1812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8663" y="2262315"/>
            <a:ext cx="9448800" cy="685800"/>
          </a:xfrm>
        </p:spPr>
        <p:txBody>
          <a:bodyPr/>
          <a:lstStyle/>
          <a:p>
            <a:r>
              <a:rPr lang="en-US" dirty="0"/>
              <a:t>“Second War for Independence”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75" y="406655"/>
            <a:ext cx="5247369" cy="3711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3200400"/>
            <a:ext cx="44291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91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4054" y="156065"/>
            <a:ext cx="8610600" cy="1293028"/>
          </a:xfrm>
        </p:spPr>
        <p:txBody>
          <a:bodyPr/>
          <a:lstStyle/>
          <a:p>
            <a:r>
              <a:rPr lang="en-US" dirty="0"/>
              <a:t>Era of Good Feelings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3602" y="1396185"/>
            <a:ext cx="6091052" cy="4437386"/>
          </a:xfrm>
        </p:spPr>
        <p:txBody>
          <a:bodyPr>
            <a:normAutofit/>
          </a:bodyPr>
          <a:lstStyle/>
          <a:p>
            <a:r>
              <a:rPr lang="en-US" sz="2800" dirty="0"/>
              <a:t>Only one political party (Democratic-Republicans)</a:t>
            </a:r>
          </a:p>
          <a:p>
            <a:pPr lvl="1"/>
            <a:r>
              <a:rPr lang="en-US" sz="2600" dirty="0"/>
              <a:t>Led by President James Monroe</a:t>
            </a:r>
          </a:p>
          <a:p>
            <a:pPr lvl="2"/>
            <a:r>
              <a:rPr lang="en-US" sz="2400" dirty="0"/>
              <a:t>His name and the era are synonymous.</a:t>
            </a:r>
          </a:p>
          <a:p>
            <a:r>
              <a:rPr lang="en-US" sz="2800" dirty="0"/>
              <a:t>Renewed sense of an American identity</a:t>
            </a:r>
          </a:p>
          <a:p>
            <a:pPr lvl="1"/>
            <a:r>
              <a:rPr lang="en-US" sz="2600" dirty="0"/>
              <a:t>A period of abundant nationalism in the U.S.</a:t>
            </a:r>
          </a:p>
          <a:p>
            <a:pPr lvl="1"/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642" y="89116"/>
            <a:ext cx="5477790" cy="3156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682" y="3079860"/>
            <a:ext cx="2261622" cy="345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" r="23862" b="-2"/>
          <a:stretch/>
        </p:blipFill>
        <p:spPr>
          <a:xfrm>
            <a:off x="9779552" y="4418459"/>
            <a:ext cx="2057708" cy="20401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0962" y="614363"/>
            <a:ext cx="3805237" cy="1443038"/>
          </a:xfrm>
        </p:spPr>
        <p:txBody>
          <a:bodyPr>
            <a:normAutofit fontScale="90000"/>
          </a:bodyPr>
          <a:lstStyle/>
          <a:p>
            <a:r>
              <a:rPr lang="en-US" dirty="0"/>
              <a:t>France v. Britain (yet again)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297" y="614363"/>
            <a:ext cx="8285928" cy="6243637"/>
          </a:xfrm>
        </p:spPr>
        <p:txBody>
          <a:bodyPr>
            <a:noAutofit/>
          </a:bodyPr>
          <a:lstStyle/>
          <a:p>
            <a:r>
              <a:rPr lang="en-US" sz="2800" dirty="0"/>
              <a:t>Just weeks after the Louisiana Purchase, Britain and France were at war again. </a:t>
            </a:r>
          </a:p>
          <a:p>
            <a:pPr lvl="1"/>
            <a:r>
              <a:rPr lang="en-US" sz="2800" dirty="0"/>
              <a:t>The British navy dominated the high seas, while Napoleon's army dominated the European continent.</a:t>
            </a:r>
          </a:p>
          <a:p>
            <a:pPr lvl="1"/>
            <a:r>
              <a:rPr lang="en-US" sz="2800" dirty="0"/>
              <a:t>Early into the war, American merchants are making $$$ by trading with both countries.</a:t>
            </a:r>
          </a:p>
          <a:p>
            <a:pPr lvl="2"/>
            <a:r>
              <a:rPr lang="en-US" sz="2800" dirty="0"/>
              <a:t>France &amp; Britain begin attacking American merchant ships</a:t>
            </a:r>
          </a:p>
          <a:p>
            <a:pPr lvl="2"/>
            <a:r>
              <a:rPr lang="en-US" sz="2800" dirty="0"/>
              <a:t>Britain continues to impress American sailors</a:t>
            </a:r>
          </a:p>
          <a:p>
            <a:pPr lvl="2"/>
            <a:r>
              <a:rPr lang="en-US" sz="2800" dirty="0"/>
              <a:t>British warship fired at an American navy ship, the </a:t>
            </a:r>
            <a:r>
              <a:rPr lang="en-US" sz="2800" i="1" dirty="0"/>
              <a:t>Chesapeake</a:t>
            </a:r>
            <a:r>
              <a:rPr lang="en-US" sz="2800" dirty="0"/>
              <a:t>, which turns American public opinion in favor of war.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621" y="2240980"/>
            <a:ext cx="27940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92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0" r="-4" b="-4"/>
          <a:stretch/>
        </p:blipFill>
        <p:spPr>
          <a:xfrm>
            <a:off x="8046976" y="1293028"/>
            <a:ext cx="3644962" cy="2377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7" r="-4" b="5857"/>
          <a:stretch/>
        </p:blipFill>
        <p:spPr>
          <a:xfrm>
            <a:off x="8175563" y="4074076"/>
            <a:ext cx="3644962" cy="2377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400" y="0"/>
            <a:ext cx="6832600" cy="1293028"/>
          </a:xfrm>
        </p:spPr>
        <p:txBody>
          <a:bodyPr>
            <a:normAutofit/>
          </a:bodyPr>
          <a:lstStyle/>
          <a:p>
            <a:r>
              <a:rPr lang="en-US" dirty="0"/>
              <a:t>Jefferson Responds to Chesapeake Incident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8" y="985838"/>
            <a:ext cx="7152322" cy="5232847"/>
          </a:xfrm>
        </p:spPr>
        <p:txBody>
          <a:bodyPr>
            <a:normAutofit/>
          </a:bodyPr>
          <a:lstStyle/>
          <a:p>
            <a:r>
              <a:rPr lang="en-US" sz="2800" dirty="0"/>
              <a:t>Hoping to avoid war, Jefferson proposed a policy of “peaceable coercion”</a:t>
            </a:r>
          </a:p>
          <a:p>
            <a:pPr lvl="1"/>
            <a:r>
              <a:rPr lang="en-US" sz="2800" dirty="0"/>
              <a:t>The Embargo Act of 1807 was meant to accomplish this by depriving G.B. and France of American commerce, while also protecting American ships.</a:t>
            </a:r>
          </a:p>
          <a:p>
            <a:pPr lvl="2"/>
            <a:r>
              <a:rPr lang="en-US" sz="2400" dirty="0"/>
              <a:t>The act weakens the American economy, and does not intimidate either Britain or France.</a:t>
            </a:r>
          </a:p>
          <a:p>
            <a:pPr lvl="3"/>
            <a:r>
              <a:rPr lang="en-US" sz="2000" dirty="0"/>
              <a:t>Exports fall from $108 million to $22 million.</a:t>
            </a:r>
          </a:p>
          <a:p>
            <a:pPr lvl="3"/>
            <a:r>
              <a:rPr lang="en-US" sz="2000" dirty="0"/>
              <a:t>Particularly hits New England, and it’s merchant economy.</a:t>
            </a:r>
          </a:p>
        </p:txBody>
      </p:sp>
    </p:spTree>
    <p:extLst>
      <p:ext uri="{BB962C8B-B14F-4D97-AF65-F5344CB8AC3E}">
        <p14:creationId xmlns:p14="http://schemas.microsoft.com/office/powerpoint/2010/main" val="222595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1" r="10276" b="-1"/>
          <a:stretch/>
        </p:blipFill>
        <p:spPr>
          <a:xfrm>
            <a:off x="363307" y="1071564"/>
            <a:ext cx="3329218" cy="2511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33501" y="0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Jefferson Out, Madison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7663" y="1071564"/>
            <a:ext cx="7786687" cy="5557836"/>
          </a:xfrm>
        </p:spPr>
        <p:txBody>
          <a:bodyPr>
            <a:normAutofit/>
          </a:bodyPr>
          <a:lstStyle/>
          <a:p>
            <a:r>
              <a:rPr lang="en-US" sz="2400" dirty="0"/>
              <a:t>James Madison succeeds Jefferson as the 4</a:t>
            </a:r>
            <a:r>
              <a:rPr lang="en-US" sz="2400" baseline="30000" dirty="0"/>
              <a:t>th</a:t>
            </a:r>
            <a:r>
              <a:rPr lang="en-US" sz="2400" dirty="0"/>
              <a:t> POTUS.</a:t>
            </a:r>
          </a:p>
          <a:p>
            <a:pPr lvl="1"/>
            <a:r>
              <a:rPr lang="en-US" sz="2400" dirty="0"/>
              <a:t>His first major job is to deal with the foreign policy crisis left by Jefferson.</a:t>
            </a:r>
          </a:p>
          <a:p>
            <a:pPr lvl="1"/>
            <a:r>
              <a:rPr lang="en-US" sz="2400" dirty="0"/>
              <a:t>He begins talks with the British ambassador</a:t>
            </a:r>
          </a:p>
          <a:p>
            <a:pPr lvl="2"/>
            <a:r>
              <a:rPr lang="en-US" sz="2400" dirty="0"/>
              <a:t>Agreed to end embargo if Britain paid reparations for Chesapeake.</a:t>
            </a:r>
          </a:p>
          <a:p>
            <a:pPr lvl="2"/>
            <a:r>
              <a:rPr lang="en-US" sz="2400" dirty="0"/>
              <a:t>Negated by the British government.</a:t>
            </a:r>
          </a:p>
          <a:p>
            <a:pPr lvl="1"/>
            <a:r>
              <a:rPr lang="en-US" sz="2400" dirty="0"/>
              <a:t>Congress proposed Macon’s Bill No. 2 which stated that whichever country repealed their sanctions against neutral ships, America would stop trading with the other.</a:t>
            </a:r>
          </a:p>
          <a:p>
            <a:pPr lvl="2"/>
            <a:r>
              <a:rPr lang="en-US" sz="2400" dirty="0"/>
              <a:t>Napoleon almost immediately promised that France would not attack U.S. ships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49" y="3623148"/>
            <a:ext cx="25273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21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1" y="168166"/>
            <a:ext cx="4632433" cy="872359"/>
          </a:xfrm>
        </p:spPr>
        <p:txBody>
          <a:bodyPr/>
          <a:lstStyle/>
          <a:p>
            <a:r>
              <a:rPr lang="en-US" dirty="0"/>
              <a:t>British Hostilities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1931" y="956441"/>
            <a:ext cx="4905703" cy="5314795"/>
          </a:xfrm>
        </p:spPr>
        <p:txBody>
          <a:bodyPr>
            <a:normAutofit/>
          </a:bodyPr>
          <a:lstStyle/>
          <a:p>
            <a:r>
              <a:rPr lang="en-US" dirty="0"/>
              <a:t>Americans had reason to not trust the British</a:t>
            </a:r>
          </a:p>
          <a:p>
            <a:pPr lvl="1"/>
            <a:r>
              <a:rPr lang="en-US" dirty="0"/>
              <a:t>Along with impressment, British soldiers in Canada were selling firearms to Indians in the Ohio River Valley </a:t>
            </a:r>
          </a:p>
          <a:p>
            <a:pPr lvl="1"/>
            <a:r>
              <a:rPr lang="en-US" dirty="0"/>
              <a:t>Settlers were constantly facing Indian attacks, especially from Tecumseh, who was leading a Pan-Indian resistance movement.</a:t>
            </a:r>
          </a:p>
          <a:p>
            <a:pPr lvl="2"/>
            <a:r>
              <a:rPr lang="en-US" dirty="0"/>
              <a:t>Battle of Tippecanoe led to the destruction of the center of this Indian movement</a:t>
            </a:r>
          </a:p>
          <a:p>
            <a:pPr lvl="2"/>
            <a:r>
              <a:rPr lang="en-US" dirty="0"/>
              <a:t>Natives entered into a formal alliance with G.B., and began fighting Americans along the frontier.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6" y="3613838"/>
            <a:ext cx="2347514" cy="3114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1" y="1801375"/>
            <a:ext cx="4356989" cy="3219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6" y="93687"/>
            <a:ext cx="2347514" cy="287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01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176838" y="-235752"/>
            <a:ext cx="8610600" cy="1293028"/>
          </a:xfrm>
        </p:spPr>
        <p:txBody>
          <a:bodyPr/>
          <a:lstStyle/>
          <a:p>
            <a:r>
              <a:rPr lang="en-US" dirty="0"/>
              <a:t>War of 1812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3476" y="271462"/>
            <a:ext cx="6872286" cy="6715125"/>
          </a:xfrm>
        </p:spPr>
        <p:txBody>
          <a:bodyPr>
            <a:noAutofit/>
          </a:bodyPr>
          <a:lstStyle/>
          <a:p>
            <a:r>
              <a:rPr lang="en-US" sz="2800" dirty="0"/>
              <a:t>Madison begins preparations for war after “peaceable coercion” does not work.</a:t>
            </a:r>
          </a:p>
          <a:p>
            <a:pPr lvl="1"/>
            <a:r>
              <a:rPr lang="en-US" sz="2800" dirty="0"/>
              <a:t>The new, young Republicans known as the War Hawks provided unwavering support for Madison’s decision to go to war.</a:t>
            </a:r>
          </a:p>
          <a:p>
            <a:pPr lvl="2"/>
            <a:r>
              <a:rPr lang="en-US" sz="2400" dirty="0"/>
              <a:t>Henry Clay and John C. Calhoun</a:t>
            </a:r>
          </a:p>
          <a:p>
            <a:pPr lvl="2"/>
            <a:r>
              <a:rPr lang="en-US" sz="2800" dirty="0"/>
              <a:t>House voted to declare war 79 to 49, Senate 19 to 13.</a:t>
            </a:r>
          </a:p>
          <a:p>
            <a:pPr lvl="2"/>
            <a:r>
              <a:rPr lang="en-US" sz="2400" dirty="0"/>
              <a:t>Westerners motivated by Indian involvement with G.B.</a:t>
            </a:r>
          </a:p>
          <a:p>
            <a:pPr lvl="2"/>
            <a:r>
              <a:rPr lang="en-US" sz="2400" dirty="0"/>
              <a:t>NE Republicans motivated by anger against British tyranny</a:t>
            </a:r>
          </a:p>
          <a:p>
            <a:pPr lvl="2"/>
            <a:r>
              <a:rPr lang="en-US" sz="2400" dirty="0"/>
              <a:t>Federalists did not support the war (remember they support G.B. over France)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7" y="1057276"/>
            <a:ext cx="373163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86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131" y="0"/>
            <a:ext cx="4422228" cy="1258615"/>
          </a:xfrm>
        </p:spPr>
        <p:txBody>
          <a:bodyPr>
            <a:normAutofit/>
          </a:bodyPr>
          <a:lstStyle/>
          <a:p>
            <a:r>
              <a:rPr lang="en-US" sz="3200" dirty="0"/>
              <a:t>Americans Focus on Canada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66" y="483476"/>
            <a:ext cx="5917324" cy="6190593"/>
          </a:xfrm>
        </p:spPr>
        <p:txBody>
          <a:bodyPr>
            <a:noAutofit/>
          </a:bodyPr>
          <a:lstStyle/>
          <a:p>
            <a:r>
              <a:rPr lang="en-US" sz="2400" dirty="0"/>
              <a:t>Americans did not want to challenge the superior British navy</a:t>
            </a:r>
          </a:p>
          <a:p>
            <a:pPr lvl="1"/>
            <a:r>
              <a:rPr lang="en-US" sz="2400" dirty="0"/>
              <a:t>Decided to focus on taking poorly defended Canada, which appealed to land-hungry War Hawks.</a:t>
            </a:r>
          </a:p>
          <a:p>
            <a:pPr lvl="1"/>
            <a:r>
              <a:rPr lang="en-US" sz="2400" dirty="0"/>
              <a:t>G.B. defended Quebec, and began blockading U.S. seaports.</a:t>
            </a:r>
          </a:p>
          <a:p>
            <a:pPr lvl="2"/>
            <a:r>
              <a:rPr lang="en-US" sz="2000" dirty="0"/>
              <a:t>The British reached the White House in August 1814, and burned the capital.</a:t>
            </a:r>
          </a:p>
          <a:p>
            <a:pPr lvl="1"/>
            <a:r>
              <a:rPr lang="en-US" sz="2400" dirty="0"/>
              <a:t>Andrew Jackson led an impressive victory against the British at New Orleans.</a:t>
            </a:r>
          </a:p>
          <a:p>
            <a:pPr lvl="2"/>
            <a:r>
              <a:rPr lang="en-US" sz="2000" dirty="0"/>
              <a:t>The peace treaty had been signed two weeks earlier, but did not reach New Orleans until weeks after the battle.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131" y="1144588"/>
            <a:ext cx="4143292" cy="2434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826" y="3704314"/>
            <a:ext cx="5048250" cy="284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20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A3D3822-8A18-41ED-9EE7-465339DF5DD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5" b="31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9F2842-5B80-4C1D-8C91-93F2406283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Treaty of Ghent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441450"/>
            <a:ext cx="11063287" cy="4777235"/>
          </a:xfrm>
        </p:spPr>
        <p:txBody>
          <a:bodyPr>
            <a:noAutofit/>
          </a:bodyPr>
          <a:lstStyle/>
          <a:p>
            <a:r>
              <a:rPr lang="en-US" sz="2800" dirty="0"/>
              <a:t>The Treaty of Ghent ends the War of 1812, although it accomplishes very little.</a:t>
            </a:r>
          </a:p>
          <a:p>
            <a:pPr lvl="1"/>
            <a:r>
              <a:rPr lang="en-US" sz="2800" dirty="0"/>
              <a:t>Impressment of sailors, and rights of neutral trade remained unresolved</a:t>
            </a:r>
          </a:p>
          <a:p>
            <a:r>
              <a:rPr lang="en-US" sz="2800" dirty="0"/>
              <a:t>Americans viewed the war as a victory because America defended itself on an international level, and fared well against the great naval power. </a:t>
            </a:r>
          </a:p>
          <a:p>
            <a:pPr lvl="1"/>
            <a:r>
              <a:rPr lang="en-US" sz="2800" dirty="0"/>
              <a:t>Most Americans believed this would finally gain respect from Great Britain. </a:t>
            </a:r>
          </a:p>
          <a:p>
            <a:r>
              <a:rPr lang="en-US" sz="2800" dirty="0"/>
              <a:t>Indians were the biggest losers of the war.</a:t>
            </a:r>
          </a:p>
          <a:p>
            <a:pPr lvl="1"/>
            <a:r>
              <a:rPr lang="en-US" sz="2800" dirty="0"/>
              <a:t>Lost Britain as their ally, as per the Treaty of Ghent</a:t>
            </a:r>
          </a:p>
          <a:p>
            <a:pPr lvl="1"/>
            <a:r>
              <a:rPr lang="en-US" sz="2800" dirty="0"/>
              <a:t>Lost much Western territory</a:t>
            </a:r>
          </a:p>
        </p:txBody>
      </p:sp>
    </p:spTree>
    <p:extLst>
      <p:ext uri="{BB962C8B-B14F-4D97-AF65-F5344CB8AC3E}">
        <p14:creationId xmlns:p14="http://schemas.microsoft.com/office/powerpoint/2010/main" val="3023558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A3D3822-8A18-41ED-9EE7-465339DF5DD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9" r="-1" b="14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9F2842-5B80-4C1D-8C91-93F2406283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Hartford Convention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293028"/>
            <a:ext cx="11149012" cy="5279222"/>
          </a:xfrm>
        </p:spPr>
        <p:txBody>
          <a:bodyPr>
            <a:normAutofit/>
          </a:bodyPr>
          <a:lstStyle/>
          <a:p>
            <a:r>
              <a:rPr lang="en-US" sz="2800" dirty="0"/>
              <a:t>As a result of the victory at New Orleans, Federalists in New England meet at the Hartford Convention.</a:t>
            </a:r>
          </a:p>
          <a:p>
            <a:pPr lvl="1"/>
            <a:r>
              <a:rPr lang="en-US" sz="2800" dirty="0"/>
              <a:t>They sought to require 2/3 majority for </a:t>
            </a:r>
          </a:p>
          <a:p>
            <a:pPr lvl="2"/>
            <a:r>
              <a:rPr lang="en-US" sz="2400" dirty="0"/>
              <a:t>Commercial regulations</a:t>
            </a:r>
          </a:p>
          <a:p>
            <a:pPr lvl="2"/>
            <a:r>
              <a:rPr lang="en-US" sz="2400" dirty="0"/>
              <a:t>Declarations of war</a:t>
            </a:r>
          </a:p>
          <a:p>
            <a:pPr lvl="2"/>
            <a:r>
              <a:rPr lang="en-US" sz="2400" dirty="0"/>
              <a:t>Admission of new states</a:t>
            </a:r>
          </a:p>
          <a:p>
            <a:pPr lvl="1"/>
            <a:r>
              <a:rPr lang="en-US" sz="2800" dirty="0"/>
              <a:t>The Federalists also wanted to repeal the 3/5ths compromise to weaken Southern representation.</a:t>
            </a:r>
          </a:p>
          <a:p>
            <a:r>
              <a:rPr lang="en-US" sz="2800" dirty="0"/>
              <a:t>The news of the Convention broke out at the same time as Treaty of Ghent which was fueling national pride, and this was the demise of the Federalist Party.</a:t>
            </a:r>
          </a:p>
        </p:txBody>
      </p:sp>
    </p:spTree>
    <p:extLst>
      <p:ext uri="{BB962C8B-B14F-4D97-AF65-F5344CB8AC3E}">
        <p14:creationId xmlns:p14="http://schemas.microsoft.com/office/powerpoint/2010/main" val="203463563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1162</TotalTime>
  <Words>766</Words>
  <Application>Microsoft Office PowerPoint</Application>
  <PresentationFormat>Widescreen</PresentationFormat>
  <Paragraphs>67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Vapor Trail</vt:lpstr>
      <vt:lpstr>War of 1812</vt:lpstr>
      <vt:lpstr>France v. Britain (yet again)</vt:lpstr>
      <vt:lpstr>Jefferson Responds to Chesapeake Incident</vt:lpstr>
      <vt:lpstr>Jefferson Out, Madison IN</vt:lpstr>
      <vt:lpstr>British Hostilities</vt:lpstr>
      <vt:lpstr>War of 1812</vt:lpstr>
      <vt:lpstr>Americans Focus on Canada</vt:lpstr>
      <vt:lpstr>Treaty of Ghent</vt:lpstr>
      <vt:lpstr>Hartford Convention</vt:lpstr>
      <vt:lpstr>Era of Good Feelings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 of 1812</dc:title>
  <dc:creator>alona whitebird</dc:creator>
  <cp:lastModifiedBy>Erik Bresocnik</cp:lastModifiedBy>
  <cp:revision>19</cp:revision>
  <cp:lastPrinted>2017-10-25T12:45:46Z</cp:lastPrinted>
  <dcterms:created xsi:type="dcterms:W3CDTF">2017-10-20T02:24:22Z</dcterms:created>
  <dcterms:modified xsi:type="dcterms:W3CDTF">2024-01-08T16:01:01Z</dcterms:modified>
</cp:coreProperties>
</file>