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6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3" autoAdjust="0"/>
    <p:restoredTop sz="94660"/>
  </p:normalViewPr>
  <p:slideViewPr>
    <p:cSldViewPr>
      <p:cViewPr varScale="1">
        <p:scale>
          <a:sx n="69" d="100"/>
          <a:sy n="69" d="100"/>
        </p:scale>
        <p:origin x="15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87873B9-39FB-4913-BDFA-0D1702D5482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7D9E6924-ADAC-47C3-9482-6BE669C2D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9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87873B9-39FB-4913-BDFA-0D1702D5482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7D9E6924-ADAC-47C3-9482-6BE669C2D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7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87873B9-39FB-4913-BDFA-0D1702D5482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7D9E6924-ADAC-47C3-9482-6BE669C2D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1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87873B9-39FB-4913-BDFA-0D1702D5482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7D9E6924-ADAC-47C3-9482-6BE669C2D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7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87873B9-39FB-4913-BDFA-0D1702D5482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7D9E6924-ADAC-47C3-9482-6BE669C2D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2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87873B9-39FB-4913-BDFA-0D1702D5482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7D9E6924-ADAC-47C3-9482-6BE669C2D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87873B9-39FB-4913-BDFA-0D1702D5482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7D9E6924-ADAC-47C3-9482-6BE669C2D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9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87873B9-39FB-4913-BDFA-0D1702D5482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7D9E6924-ADAC-47C3-9482-6BE669C2D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8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87873B9-39FB-4913-BDFA-0D1702D5482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7D9E6924-ADAC-47C3-9482-6BE669C2D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8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87873B9-39FB-4913-BDFA-0D1702D5482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7D9E6924-ADAC-47C3-9482-6BE669C2D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2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87873B9-39FB-4913-BDFA-0D1702D5482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7D9E6924-ADAC-47C3-9482-6BE669C2D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2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873B9-39FB-4913-BDFA-0D1702D5482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E6924-ADAC-47C3-9482-6BE669C2D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9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06375"/>
            <a:ext cx="7772400" cy="1470025"/>
          </a:xfrm>
        </p:spPr>
        <p:txBody>
          <a:bodyPr numCol="1"/>
          <a:lstStyle/>
          <a:p>
            <a:r>
              <a:rPr lang="en-US" dirty="0"/>
              <a:t>World War II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76400"/>
            <a:ext cx="3810000" cy="50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98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Battle of Britain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219200"/>
            <a:ext cx="7543800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With all of mainland Europe under his control, Hitler sets his sights on the British Isles and launches Operation: Sea Lion (invasion of Britain)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57400"/>
            <a:ext cx="5276850" cy="2807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029200"/>
            <a:ext cx="6629400" cy="11079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6600" dirty="0"/>
              <a:t>RAF vs. Luftwaffe</a:t>
            </a:r>
          </a:p>
        </p:txBody>
      </p:sp>
    </p:spTree>
    <p:extLst>
      <p:ext uri="{BB962C8B-B14F-4D97-AF65-F5344CB8AC3E}">
        <p14:creationId xmlns:p14="http://schemas.microsoft.com/office/powerpoint/2010/main" val="2004676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London Blitz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4038600" cy="296730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81" y="1600200"/>
            <a:ext cx="3702237" cy="4525963"/>
          </a:xfrm>
        </p:spPr>
      </p:pic>
    </p:spTree>
    <p:extLst>
      <p:ext uri="{BB962C8B-B14F-4D97-AF65-F5344CB8AC3E}">
        <p14:creationId xmlns:p14="http://schemas.microsoft.com/office/powerpoint/2010/main" val="1774668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London Blitz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3954444" cy="3429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0"/>
            <a:ext cx="3009900" cy="3810000"/>
          </a:xfrm>
        </p:spPr>
      </p:pic>
      <p:sp>
        <p:nvSpPr>
          <p:cNvPr id="7" name="TextBox 6"/>
          <p:cNvSpPr txBox="1"/>
          <p:nvPr/>
        </p:nvSpPr>
        <p:spPr>
          <a:xfrm>
            <a:off x="1290851" y="5586568"/>
            <a:ext cx="6400800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While Londoners fled underground each night for safety, Churchill could be heard on the radio rallying his people “never to surrender”</a:t>
            </a:r>
          </a:p>
        </p:txBody>
      </p:sp>
    </p:spTree>
    <p:extLst>
      <p:ext uri="{BB962C8B-B14F-4D97-AF65-F5344CB8AC3E}">
        <p14:creationId xmlns:p14="http://schemas.microsoft.com/office/powerpoint/2010/main" val="351549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Meanwhile…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numCol="1">
            <a:normAutofit lnSpcReduction="10000"/>
          </a:bodyPr>
          <a:lstStyle/>
          <a:p>
            <a:r>
              <a:rPr lang="en-US" dirty="0"/>
              <a:t>Sept. 1940: “Bases for Destroyers” - US gives 50 outdated battle ships for 99 year leases on bases in Guiana and Bermuda </a:t>
            </a:r>
          </a:p>
          <a:p>
            <a:r>
              <a:rPr lang="en-US" dirty="0"/>
              <a:t>Dec. 1940: GBR broke, can’t afford Cash n’ Carry.  FDR proposes LEND-LEASE (Congress approves it 1941)</a:t>
            </a:r>
          </a:p>
          <a:p>
            <a:r>
              <a:rPr lang="en-US" dirty="0"/>
              <a:t>US Navy is convoying GBR ships AND reporting location of GER submarines (FDR was hoping for GER attack, to be drawn into European war</a:t>
            </a:r>
          </a:p>
        </p:txBody>
      </p:sp>
    </p:spTree>
    <p:extLst>
      <p:ext uri="{BB962C8B-B14F-4D97-AF65-F5344CB8AC3E}">
        <p14:creationId xmlns:p14="http://schemas.microsoft.com/office/powerpoint/2010/main" val="22590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Operation Barbarossa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199"/>
          </a:xfrm>
        </p:spPr>
        <p:txBody>
          <a:bodyPr numCol="1">
            <a:normAutofit fontScale="70000" lnSpcReduction="20000"/>
          </a:bodyPr>
          <a:lstStyle/>
          <a:p>
            <a:r>
              <a:rPr lang="en-US" dirty="0"/>
              <a:t>June 1941 – Hitler, growing impatient with the failed invasion of GBR, turns his attention East, and invades the USSR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5999"/>
            <a:ext cx="58801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94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en-US" dirty="0"/>
              <a:t>“A </a:t>
            </a:r>
            <a:r>
              <a:rPr lang="en-US"/>
              <a:t>Date Which </a:t>
            </a:r>
            <a:r>
              <a:rPr lang="en-US" dirty="0"/>
              <a:t>Will Live in Infamy…”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06500"/>
            <a:ext cx="7620000" cy="444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943600"/>
            <a:ext cx="7620000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December 7</a:t>
            </a:r>
            <a:r>
              <a:rPr lang="en-US" baseline="30000" dirty="0"/>
              <a:t>th</a:t>
            </a:r>
            <a:r>
              <a:rPr lang="en-US" dirty="0"/>
              <a:t>, 1941: Japanese surprise attack Pearl Harbor, Hawaii (US declares war the next day)</a:t>
            </a:r>
          </a:p>
        </p:txBody>
      </p:sp>
    </p:spTree>
    <p:extLst>
      <p:ext uri="{BB962C8B-B14F-4D97-AF65-F5344CB8AC3E}">
        <p14:creationId xmlns:p14="http://schemas.microsoft.com/office/powerpoint/2010/main" val="157032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numCol="1">
            <a:normAutofit fontScale="90000"/>
          </a:bodyPr>
          <a:lstStyle/>
          <a:p>
            <a:r>
              <a:rPr lang="en-US" dirty="0"/>
              <a:t>Executive Order 9066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295400"/>
            <a:ext cx="6350000" cy="501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819150"/>
            <a:ext cx="7703431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325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On a side note…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1">
            <a:normAutofit lnSpcReduction="10000"/>
          </a:bodyPr>
          <a:lstStyle/>
          <a:p>
            <a:r>
              <a:rPr lang="en-US" dirty="0"/>
              <a:t>Atlantic Charter signed – August 1941</a:t>
            </a:r>
          </a:p>
          <a:p>
            <a:r>
              <a:rPr lang="en-US" dirty="0"/>
              <a:t>Axis : Germany, Italy, Japan</a:t>
            </a:r>
          </a:p>
          <a:p>
            <a:r>
              <a:rPr lang="en-US" dirty="0"/>
              <a:t>Allies: US, GBR, USSR</a:t>
            </a:r>
          </a:p>
          <a:p>
            <a:r>
              <a:rPr lang="en-US" dirty="0"/>
              <a:t>Charles De Gaulle leading the French Government in exile (“The Free French” are using guerrilla tactics in Nazi Occupied France)</a:t>
            </a:r>
          </a:p>
          <a:p>
            <a:r>
              <a:rPr lang="en-US" dirty="0"/>
              <a:t>Stalin wants US and GBR to invade France and open a second Western front to relieve the pressure on his army in the East</a:t>
            </a:r>
          </a:p>
        </p:txBody>
      </p:sp>
    </p:spTree>
    <p:extLst>
      <p:ext uri="{BB962C8B-B14F-4D97-AF65-F5344CB8AC3E}">
        <p14:creationId xmlns:p14="http://schemas.microsoft.com/office/powerpoint/2010/main" val="404568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numCol="1"/>
          <a:lstStyle/>
          <a:p>
            <a:r>
              <a:rPr lang="en-US" dirty="0"/>
              <a:t>Operation TORCH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84" y="1066800"/>
            <a:ext cx="8686800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GBR wanted a strong Mediterranean presence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US wanted relatively quick and easy entrance to the war to boost morale and support at home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972300" cy="4529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6205728"/>
            <a:ext cx="8101083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Allies could use North African Invasion as a springboard into Italy, then Germany</a:t>
            </a:r>
          </a:p>
        </p:txBody>
      </p:sp>
    </p:spTree>
    <p:extLst>
      <p:ext uri="{BB962C8B-B14F-4D97-AF65-F5344CB8AC3E}">
        <p14:creationId xmlns:p14="http://schemas.microsoft.com/office/powerpoint/2010/main" val="2318277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2962275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57534"/>
            <a:ext cx="3276600" cy="3790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334000"/>
            <a:ext cx="7162800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General Dwight Eisenhower and General George Patton would play significant roles in leading the invasion and commanding tank warfare in the desert terrain</a:t>
            </a:r>
          </a:p>
        </p:txBody>
      </p:sp>
    </p:spTree>
    <p:extLst>
      <p:ext uri="{BB962C8B-B14F-4D97-AF65-F5344CB8AC3E}">
        <p14:creationId xmlns:p14="http://schemas.microsoft.com/office/powerpoint/2010/main" val="22571079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en-US" dirty="0"/>
              <a:t>August, 1939</a:t>
            </a:r>
            <a:br>
              <a:rPr lang="en-US" dirty="0"/>
            </a:br>
            <a:r>
              <a:rPr lang="en-US" dirty="0"/>
              <a:t>Hitler and Stalin sign the Nazi-Soviet Non-Aggression Pact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4343400" cy="412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800" y="2362200"/>
            <a:ext cx="3581400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This frees up Germany from fighting a two-front war</a:t>
            </a:r>
          </a:p>
        </p:txBody>
      </p:sp>
    </p:spTree>
    <p:extLst>
      <p:ext uri="{BB962C8B-B14F-4D97-AF65-F5344CB8AC3E}">
        <p14:creationId xmlns:p14="http://schemas.microsoft.com/office/powerpoint/2010/main" val="135165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/>
              <a:t>War At Home</a:t>
            </a:r>
            <a:br>
              <a:rPr lang="en-US" dirty="0"/>
            </a:br>
            <a:r>
              <a:rPr lang="en-US" sz="2000" dirty="0"/>
              <a:t>Total War is Back!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133600"/>
            <a:ext cx="6096000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Selective Service Act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Factories convert to war goods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Goods were rationed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Prices and wages set by the government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War bonds were sold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HUGE propaganda campaign by the government to urge participation </a:t>
            </a:r>
          </a:p>
        </p:txBody>
      </p:sp>
    </p:spTree>
    <p:extLst>
      <p:ext uri="{BB962C8B-B14F-4D97-AF65-F5344CB8AC3E}">
        <p14:creationId xmlns:p14="http://schemas.microsoft.com/office/powerpoint/2010/main" val="241396212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Out in the Pacific…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219200"/>
            <a:ext cx="7620000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Battle of Coral Sea (prevents any further Japanese expansion southward, also protected Australia)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Battle of Midway (protected Hawaii, stopped Japanese advance eastward)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Battle of Guadalcanal (First American Offensive)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3124200"/>
            <a:ext cx="2438400" cy="286232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General Douglas MacArthur, commander of Armed forces in Pacific w/ President Roosevelt and Admiral Chester Nimitz, commander of all Naval Forces begin ISLAND HOPPING campaign by  1943</a:t>
            </a:r>
          </a:p>
        </p:txBody>
      </p:sp>
      <p:sp>
        <p:nvSpPr>
          <p:cNvPr id="6" name="rect5"/>
          <p:cNvSpPr txBox="1"/>
          <p:nvPr/>
        </p:nvSpPr>
        <p:spPr>
          <a:xfrm>
            <a:off x="1166863" y="6712281"/>
            <a:ext cx="2752926" cy="1546297"/>
          </a:xfrm>
          <a:prstGeom prst="rect">
            <a:avLst/>
          </a:prstGeom>
          <a:noFill/>
        </p:spPr>
        <p:txBody>
          <a:bodyPr wrap="square"/>
          <a:lstStyle/>
          <a:p>
            <a:endParaRPr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39" y="2419529"/>
            <a:ext cx="5486400" cy="425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8800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" y="-100608"/>
            <a:ext cx="9229132" cy="698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45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Back in Europe…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2555" y="1143000"/>
            <a:ext cx="7467600" cy="39703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Operation Barbarossa’s turning point is Stalingrad  - Soviet Red Army begins to push the Nazis West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Mussolini is overthrown and murdered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Allied forces led by the US, liberate Italy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By 1945, Italy was run by a council of Allied Powers – USSR NOT a part of it!</a:t>
            </a:r>
            <a:br>
              <a:rPr lang="en-US" dirty="0"/>
            </a:br>
            <a:r>
              <a:rPr lang="en-US" dirty="0"/>
              <a:t>***Stalin would use this precedent when dealing w/ Eastern European lands his army liberates from Nazis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Gen. Eisenhower is made Supreme Leader of All Allied Forces in Europe and preparations are begun for the largest amphibious landing ever –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OPERATION OVERLORD (D-DAY)</a:t>
            </a:r>
            <a:br>
              <a:rPr lang="en-US" dirty="0"/>
            </a:br>
            <a:r>
              <a:rPr lang="en-US" dirty="0"/>
              <a:t>			5000 ships</a:t>
            </a:r>
          </a:p>
          <a:p>
            <a:pPr lvl="4"/>
            <a:r>
              <a:rPr lang="en-US" dirty="0"/>
              <a:t>	6000 airplanes</a:t>
            </a:r>
            <a:br>
              <a:rPr lang="en-US" dirty="0"/>
            </a:br>
            <a:r>
              <a:rPr lang="en-US" dirty="0"/>
              <a:t>	175,000 troops</a:t>
            </a:r>
          </a:p>
        </p:txBody>
      </p:sp>
    </p:spTree>
    <p:extLst>
      <p:ext uri="{BB962C8B-B14F-4D97-AF65-F5344CB8AC3E}">
        <p14:creationId xmlns:p14="http://schemas.microsoft.com/office/powerpoint/2010/main" val="35675694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D-Day (June 6, 1944)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78145"/>
            <a:ext cx="6934200" cy="533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en-US" dirty="0"/>
              <a:t>Battle of the Bulge</a:t>
            </a:r>
            <a:br>
              <a:rPr lang="en-US" dirty="0"/>
            </a:br>
            <a:r>
              <a:rPr lang="en-US" dirty="0"/>
              <a:t>December 1944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962588" cy="4438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6172200"/>
            <a:ext cx="8077200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Hitler orders a last offensive in an attempt to break the Allies line of advance in the Ardennes Forest in Belgium…it failed.</a:t>
            </a:r>
          </a:p>
        </p:txBody>
      </p:sp>
    </p:spTree>
    <p:extLst>
      <p:ext uri="{BB962C8B-B14F-4D97-AF65-F5344CB8AC3E}">
        <p14:creationId xmlns:p14="http://schemas.microsoft.com/office/powerpoint/2010/main" val="17203483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numCol="1"/>
          <a:lstStyle/>
          <a:p>
            <a:r>
              <a:rPr lang="en-US" dirty="0"/>
              <a:t>On to Berlin!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143000"/>
            <a:ext cx="7772400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With the walls closing in around him, Hitler buries himself beneath the </a:t>
            </a:r>
            <a:r>
              <a:rPr lang="en-US" dirty="0" err="1"/>
              <a:t>Reichschancellory</a:t>
            </a:r>
            <a:r>
              <a:rPr lang="en-US" dirty="0"/>
              <a:t> in an underground bunker…The Red Army begins to shell the city…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4718584" cy="307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91" y="3552825"/>
            <a:ext cx="3810000" cy="3305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562600"/>
            <a:ext cx="4718584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After intense building to building combat, Hitler commits suicide on </a:t>
            </a:r>
            <a:r>
              <a:rPr lang="en-US"/>
              <a:t>April 30</a:t>
            </a:r>
            <a:r>
              <a:rPr lang="en-US" baseline="30000"/>
              <a:t>th</a:t>
            </a:r>
            <a:r>
              <a:rPr lang="en-US"/>
              <a:t> 1945 </a:t>
            </a:r>
            <a:r>
              <a:rPr lang="en-US" dirty="0"/>
              <a:t>and the Germans surrender about a week later…May 7</a:t>
            </a:r>
            <a:r>
              <a:rPr lang="en-US" baseline="30000" dirty="0"/>
              <a:t>th</a:t>
            </a:r>
            <a:r>
              <a:rPr lang="en-US" dirty="0"/>
              <a:t> (V-E Day)</a:t>
            </a:r>
          </a:p>
        </p:txBody>
      </p:sp>
    </p:spTree>
    <p:extLst>
      <p:ext uri="{BB962C8B-B14F-4D97-AF65-F5344CB8AC3E}">
        <p14:creationId xmlns:p14="http://schemas.microsoft.com/office/powerpoint/2010/main" val="432683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In the meantime…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7772400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As Allied troops got closer to mainland Japan, fighting got more ferocious:</a:t>
            </a:r>
            <a:br>
              <a:rPr lang="en-US" dirty="0"/>
            </a:br>
            <a:r>
              <a:rPr lang="en-US" dirty="0"/>
              <a:t>	Iwo Jima</a:t>
            </a:r>
            <a:br>
              <a:rPr lang="en-US" dirty="0"/>
            </a:br>
            <a:r>
              <a:rPr lang="en-US" dirty="0"/>
              <a:t>	Okinawa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0800"/>
            <a:ext cx="565785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2971800"/>
            <a:ext cx="2667000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Japanese soldiers fought out of underground tunnels, and refused to surrender…</a:t>
            </a:r>
          </a:p>
        </p:txBody>
      </p:sp>
    </p:spTree>
    <p:extLst>
      <p:ext uri="{BB962C8B-B14F-4D97-AF65-F5344CB8AC3E}">
        <p14:creationId xmlns:p14="http://schemas.microsoft.com/office/powerpoint/2010/main" val="21351942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6380E2-6918-47FA-BF86-2EEEBFB5E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02" y="0"/>
            <a:ext cx="9211466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35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The Manhattan Project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229600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Top Secret project to develop an atomic bomb got the green light in 1939 after Albert Einstein warned FDR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Robert </a:t>
            </a:r>
            <a:r>
              <a:rPr lang="en-US"/>
              <a:t>Oppenheimer led </a:t>
            </a:r>
            <a:r>
              <a:rPr lang="en-US" dirty="0"/>
              <a:t>the project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Testing facility in Los Alamos, New Mexico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July 16, 1945 – SUCCESS!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5270500" cy="3278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3581400"/>
            <a:ext cx="2743200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August 6, 1945: Hiroshima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August 9, 1945: Nagasaki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August 14, 1945:  Japan </a:t>
            </a:r>
            <a:r>
              <a:rPr lang="en-US"/>
              <a:t>Surrenders unconditionally (V-J 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98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294"/>
            <a:ext cx="8675558" cy="640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6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Decision to Drop the Bomb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229600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1)  Saved soldiers’ lives (a mainland invasion was estimated to cost 2 million men)</a:t>
            </a:r>
          </a:p>
          <a:p>
            <a:pPr marL="342900" indent="-342900">
              <a:buAutoNum type="arabicParenR" startAt="2"/>
            </a:pPr>
            <a:r>
              <a:rPr lang="en-US" dirty="0"/>
              <a:t>Keep USSR out of Japan</a:t>
            </a:r>
          </a:p>
          <a:p>
            <a:pPr marL="342900" indent="-342900">
              <a:buAutoNum type="arabicParenR" startAt="2"/>
            </a:pPr>
            <a:r>
              <a:rPr lang="en-US" dirty="0"/>
              <a:t>Justify $2 billion price tag</a:t>
            </a:r>
          </a:p>
          <a:p>
            <a:pPr marL="342900" indent="-342900">
              <a:buAutoNum type="arabicParenR" startAt="2"/>
            </a:pPr>
            <a:r>
              <a:rPr lang="en-US" dirty="0"/>
              <a:t>Media: What if??</a:t>
            </a:r>
          </a:p>
          <a:p>
            <a:pPr marL="342900" indent="-342900">
              <a:buAutoNum type="arabicParenR" startAt="2"/>
            </a:pPr>
            <a:r>
              <a:rPr lang="en-US" dirty="0"/>
              <a:t>Showcase to USSR superior firepower for impending Cold War</a:t>
            </a:r>
          </a:p>
          <a:p>
            <a:pPr marL="342900" indent="-342900">
              <a:buAutoNum type="arabicParenR" startAt="2"/>
            </a:pPr>
            <a:r>
              <a:rPr lang="en-US" dirty="0"/>
              <a:t>Revenge for Bataan and other war crimes by Japanese </a:t>
            </a:r>
          </a:p>
        </p:txBody>
      </p:sp>
    </p:spTree>
    <p:extLst>
      <p:ext uri="{BB962C8B-B14F-4D97-AF65-F5344CB8AC3E}">
        <p14:creationId xmlns:p14="http://schemas.microsoft.com/office/powerpoint/2010/main" val="290066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Germany Invades Poland!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6858000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Sept. 1, 1939 – World War II officially begins</a:t>
            </a:r>
            <a:br>
              <a:rPr lang="en-US" dirty="0"/>
            </a:br>
            <a:r>
              <a:rPr lang="en-US" dirty="0"/>
              <a:t>	- GBR and FRA declare war on GER soon after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438401"/>
            <a:ext cx="4800600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Where’s the United States???</a:t>
            </a:r>
          </a:p>
          <a:p>
            <a:pPr marL="285750" indent="-285750">
              <a:buFontTx/>
              <a:buChar char="-"/>
            </a:pPr>
            <a:r>
              <a:rPr lang="en-US" dirty="0"/>
              <a:t>Army of 185, 000</a:t>
            </a:r>
          </a:p>
          <a:p>
            <a:pPr marL="285750" indent="-285750">
              <a:buFontTx/>
              <a:buChar char="-"/>
            </a:pPr>
            <a:r>
              <a:rPr lang="en-US" dirty="0"/>
              <a:t>Less than $500 million defense budget</a:t>
            </a:r>
          </a:p>
          <a:p>
            <a:pPr marL="285750" indent="-285750">
              <a:buFontTx/>
              <a:buChar char="-"/>
            </a:pPr>
            <a:r>
              <a:rPr lang="en-US" dirty="0"/>
              <a:t>No entangling alliances</a:t>
            </a:r>
          </a:p>
          <a:p>
            <a:pPr marL="285750" indent="-285750">
              <a:buFontTx/>
              <a:buChar char="-"/>
            </a:pPr>
            <a:r>
              <a:rPr lang="en-US" dirty="0"/>
              <a:t>No troops stationed on foreign soil</a:t>
            </a:r>
          </a:p>
          <a:p>
            <a:pPr marL="285750" indent="-285750">
              <a:buFontTx/>
              <a:buChar char="-"/>
            </a:pPr>
            <a:r>
              <a:rPr lang="en-US" dirty="0"/>
              <a:t>Deep isolationist mood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FOCUS IS ON THE ECONOMY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8478" y="4469726"/>
            <a:ext cx="6324600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dirty="0"/>
              <a:t>Americans are split: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4931391"/>
            <a:ext cx="2286000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ISOLATIONISTS:</a:t>
            </a:r>
          </a:p>
          <a:p>
            <a:r>
              <a:rPr lang="en-US" dirty="0"/>
              <a:t>Resisted any steps to get involved.  Did not want to get dragged into another European conflict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4931391"/>
            <a:ext cx="2438400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INTERVENTIONISTS:</a:t>
            </a:r>
            <a:br>
              <a:rPr lang="en-US" dirty="0"/>
            </a:br>
            <a:r>
              <a:rPr lang="en-US" dirty="0"/>
              <a:t>Wanted to abandon neutrality and give military aid to GBR and FRA</a:t>
            </a:r>
          </a:p>
        </p:txBody>
      </p:sp>
    </p:spTree>
    <p:extLst>
      <p:ext uri="{BB962C8B-B14F-4D97-AF65-F5344CB8AC3E}">
        <p14:creationId xmlns:p14="http://schemas.microsoft.com/office/powerpoint/2010/main" val="284180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-1"/>
            <a:ext cx="52578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8661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 numCol="1"/>
          <a:lstStyle/>
          <a:p>
            <a:r>
              <a:rPr lang="en-US" dirty="0"/>
              <a:t>“The Great Arsenal of Democracy”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7696200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November 1939 – </a:t>
            </a:r>
          </a:p>
          <a:p>
            <a:pPr marL="285750" indent="-285750">
              <a:buFontTx/>
              <a:buChar char="-"/>
            </a:pPr>
            <a:r>
              <a:rPr lang="en-US" dirty="0"/>
              <a:t>Asks for a repeal of arms embargo</a:t>
            </a:r>
          </a:p>
          <a:p>
            <a:pPr marL="285750" indent="-285750">
              <a:buFontTx/>
              <a:buChar char="-"/>
            </a:pPr>
            <a:r>
              <a:rPr lang="en-US" dirty="0"/>
              <a:t>Cash n’ Carry approved</a:t>
            </a:r>
          </a:p>
          <a:p>
            <a:pPr marL="285750" indent="-285750">
              <a:buFontTx/>
              <a:buChar char="-"/>
            </a:pPr>
            <a:r>
              <a:rPr lang="en-US" dirty="0"/>
              <a:t>“The best defense for the United States is the best defense of Europe!”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114729"/>
            <a:ext cx="7162800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Less than a year later, the German </a:t>
            </a:r>
            <a:r>
              <a:rPr lang="en-US" dirty="0" err="1"/>
              <a:t>blitzkreig</a:t>
            </a:r>
            <a:r>
              <a:rPr lang="en-US" dirty="0"/>
              <a:t> has toppled - in addition to Poland - Norway, Denmark, Belgium, The Netherlands</a:t>
            </a:r>
            <a:r>
              <a:rPr lang="en-US"/>
              <a:t>, Luxembourg </a:t>
            </a:r>
            <a:r>
              <a:rPr lang="en-US" dirty="0"/>
              <a:t>and moves deep into France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743200"/>
            <a:ext cx="6096000" cy="400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4953000"/>
            <a:ext cx="1600200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By the end of June, 1940, France surrenders to the Nazis</a:t>
            </a:r>
          </a:p>
        </p:txBody>
      </p:sp>
    </p:spTree>
    <p:extLst>
      <p:ext uri="{BB962C8B-B14F-4D97-AF65-F5344CB8AC3E}">
        <p14:creationId xmlns:p14="http://schemas.microsoft.com/office/powerpoint/2010/main" val="355178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0513" y="0"/>
            <a:ext cx="602297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21454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Miracle at Dunkirk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61" y="1280345"/>
            <a:ext cx="6312334" cy="540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78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Winston Churchill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0" y="1244178"/>
            <a:ext cx="4191000" cy="51465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1905000"/>
            <a:ext cx="3124200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“England’s Greatest Weapon”</a:t>
            </a:r>
          </a:p>
          <a:p>
            <a:endParaRPr lang="en-US" dirty="0"/>
          </a:p>
          <a:p>
            <a:r>
              <a:rPr lang="en-US" dirty="0"/>
              <a:t>Rallied his people against a Nazi invasion that was sure to come</a:t>
            </a:r>
          </a:p>
        </p:txBody>
      </p:sp>
    </p:spTree>
    <p:extLst>
      <p:ext uri="{BB962C8B-B14F-4D97-AF65-F5344CB8AC3E}">
        <p14:creationId xmlns:p14="http://schemas.microsoft.com/office/powerpoint/2010/main" val="262653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1054</Words>
  <Application>Microsoft Office PowerPoint</Application>
  <PresentationFormat>On-screen Show (4:3)</PresentationFormat>
  <Paragraphs>95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World War II</vt:lpstr>
      <vt:lpstr>August, 1939 Hitler and Stalin sign the Nazi-Soviet Non-Aggression Pact</vt:lpstr>
      <vt:lpstr>PowerPoint Presentation</vt:lpstr>
      <vt:lpstr>Germany Invades Poland!</vt:lpstr>
      <vt:lpstr>PowerPoint Presentation</vt:lpstr>
      <vt:lpstr>“The Great Arsenal of Democracy”</vt:lpstr>
      <vt:lpstr>PowerPoint Presentation</vt:lpstr>
      <vt:lpstr>Miracle at Dunkirk</vt:lpstr>
      <vt:lpstr>Winston Churchill</vt:lpstr>
      <vt:lpstr>Battle of Britain</vt:lpstr>
      <vt:lpstr>London Blitz</vt:lpstr>
      <vt:lpstr>London Blitz</vt:lpstr>
      <vt:lpstr>Meanwhile…</vt:lpstr>
      <vt:lpstr>Operation Barbarossa</vt:lpstr>
      <vt:lpstr>“A Date Which Will Live in Infamy…”</vt:lpstr>
      <vt:lpstr>Executive Order 9066 </vt:lpstr>
      <vt:lpstr>On a side note…</vt:lpstr>
      <vt:lpstr>Operation TORCH</vt:lpstr>
      <vt:lpstr>PowerPoint Presentation</vt:lpstr>
      <vt:lpstr>War At Home Total War is Back!</vt:lpstr>
      <vt:lpstr>Out in the Pacific…</vt:lpstr>
      <vt:lpstr>PowerPoint Presentation</vt:lpstr>
      <vt:lpstr>Back in Europe…</vt:lpstr>
      <vt:lpstr>D-Day (June 6, 1944)</vt:lpstr>
      <vt:lpstr>Battle of the Bulge December 1944</vt:lpstr>
      <vt:lpstr>On to Berlin!</vt:lpstr>
      <vt:lpstr>In the meantime…</vt:lpstr>
      <vt:lpstr>PowerPoint Presentation</vt:lpstr>
      <vt:lpstr>The Manhattan Project</vt:lpstr>
      <vt:lpstr>Decision to Drop the Bomb</vt:lpstr>
    </vt:vector>
  </TitlesOfParts>
  <Company>Carteret Board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Erik Bresocnik</dc:creator>
  <cp:lastModifiedBy>Erik Bresocnik</cp:lastModifiedBy>
  <cp:revision>61</cp:revision>
  <dcterms:created xsi:type="dcterms:W3CDTF">2011-01-21T16:49:43Z</dcterms:created>
  <dcterms:modified xsi:type="dcterms:W3CDTF">2022-01-31T15:20:36Z</dcterms:modified>
</cp:coreProperties>
</file>