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3"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4" autoAdjust="0"/>
    <p:restoredTop sz="94660"/>
  </p:normalViewPr>
  <p:slideViewPr>
    <p:cSldViewPr>
      <p:cViewPr>
        <p:scale>
          <a:sx n="94" d="100"/>
          <a:sy n="94" d="100"/>
        </p:scale>
        <p:origin x="-858" y="1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881916-E30C-4618-9FEB-621339C9F5FC}" type="datetimeFigureOut">
              <a:rPr lang="en-US" smtClean="0"/>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D7DC2-FF32-4CF6-8AB6-D05F3F416ACD}" type="slidenum">
              <a:rPr lang="en-US" smtClean="0"/>
              <a:t>‹#›</a:t>
            </a:fld>
            <a:endParaRPr lang="en-US"/>
          </a:p>
        </p:txBody>
      </p:sp>
    </p:spTree>
    <p:extLst>
      <p:ext uri="{BB962C8B-B14F-4D97-AF65-F5344CB8AC3E}">
        <p14:creationId xmlns:p14="http://schemas.microsoft.com/office/powerpoint/2010/main" val="1548282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881916-E30C-4618-9FEB-621339C9F5FC}" type="datetimeFigureOut">
              <a:rPr lang="en-US" smtClean="0"/>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D7DC2-FF32-4CF6-8AB6-D05F3F416ACD}" type="slidenum">
              <a:rPr lang="en-US" smtClean="0"/>
              <a:t>‹#›</a:t>
            </a:fld>
            <a:endParaRPr lang="en-US"/>
          </a:p>
        </p:txBody>
      </p:sp>
    </p:spTree>
    <p:extLst>
      <p:ext uri="{BB962C8B-B14F-4D97-AF65-F5344CB8AC3E}">
        <p14:creationId xmlns:p14="http://schemas.microsoft.com/office/powerpoint/2010/main" val="4284089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881916-E30C-4618-9FEB-621339C9F5FC}" type="datetimeFigureOut">
              <a:rPr lang="en-US" smtClean="0"/>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D7DC2-FF32-4CF6-8AB6-D05F3F416ACD}" type="slidenum">
              <a:rPr lang="en-US" smtClean="0"/>
              <a:t>‹#›</a:t>
            </a:fld>
            <a:endParaRPr lang="en-US"/>
          </a:p>
        </p:txBody>
      </p:sp>
    </p:spTree>
    <p:extLst>
      <p:ext uri="{BB962C8B-B14F-4D97-AF65-F5344CB8AC3E}">
        <p14:creationId xmlns:p14="http://schemas.microsoft.com/office/powerpoint/2010/main" val="1911034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881916-E30C-4618-9FEB-621339C9F5FC}" type="datetimeFigureOut">
              <a:rPr lang="en-US" smtClean="0"/>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D7DC2-FF32-4CF6-8AB6-D05F3F416ACD}" type="slidenum">
              <a:rPr lang="en-US" smtClean="0"/>
              <a:t>‹#›</a:t>
            </a:fld>
            <a:endParaRPr lang="en-US"/>
          </a:p>
        </p:txBody>
      </p:sp>
    </p:spTree>
    <p:extLst>
      <p:ext uri="{BB962C8B-B14F-4D97-AF65-F5344CB8AC3E}">
        <p14:creationId xmlns:p14="http://schemas.microsoft.com/office/powerpoint/2010/main" val="3272548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881916-E30C-4618-9FEB-621339C9F5FC}" type="datetimeFigureOut">
              <a:rPr lang="en-US" smtClean="0"/>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D7DC2-FF32-4CF6-8AB6-D05F3F416ACD}" type="slidenum">
              <a:rPr lang="en-US" smtClean="0"/>
              <a:t>‹#›</a:t>
            </a:fld>
            <a:endParaRPr lang="en-US"/>
          </a:p>
        </p:txBody>
      </p:sp>
    </p:spTree>
    <p:extLst>
      <p:ext uri="{BB962C8B-B14F-4D97-AF65-F5344CB8AC3E}">
        <p14:creationId xmlns:p14="http://schemas.microsoft.com/office/powerpoint/2010/main" val="2334058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881916-E30C-4618-9FEB-621339C9F5FC}" type="datetimeFigureOut">
              <a:rPr lang="en-US" smtClean="0"/>
              <a:t>5/20/2013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D7DC2-FF32-4CF6-8AB6-D05F3F416ACD}" type="slidenum">
              <a:rPr lang="en-US" smtClean="0"/>
              <a:t>‹#›</a:t>
            </a:fld>
            <a:endParaRPr lang="en-US"/>
          </a:p>
        </p:txBody>
      </p:sp>
    </p:spTree>
    <p:extLst>
      <p:ext uri="{BB962C8B-B14F-4D97-AF65-F5344CB8AC3E}">
        <p14:creationId xmlns:p14="http://schemas.microsoft.com/office/powerpoint/2010/main" val="1221697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881916-E30C-4618-9FEB-621339C9F5FC}" type="datetimeFigureOut">
              <a:rPr lang="en-US" smtClean="0"/>
              <a:t>5/20/2013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AD7DC2-FF32-4CF6-8AB6-D05F3F416ACD}" type="slidenum">
              <a:rPr lang="en-US" smtClean="0"/>
              <a:t>‹#›</a:t>
            </a:fld>
            <a:endParaRPr lang="en-US"/>
          </a:p>
        </p:txBody>
      </p:sp>
    </p:spTree>
    <p:extLst>
      <p:ext uri="{BB962C8B-B14F-4D97-AF65-F5344CB8AC3E}">
        <p14:creationId xmlns:p14="http://schemas.microsoft.com/office/powerpoint/2010/main" val="3942460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881916-E30C-4618-9FEB-621339C9F5FC}" type="datetimeFigureOut">
              <a:rPr lang="en-US" smtClean="0"/>
              <a:t>5/20/2013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AD7DC2-FF32-4CF6-8AB6-D05F3F416ACD}" type="slidenum">
              <a:rPr lang="en-US" smtClean="0"/>
              <a:t>‹#›</a:t>
            </a:fld>
            <a:endParaRPr lang="en-US"/>
          </a:p>
        </p:txBody>
      </p:sp>
    </p:spTree>
    <p:extLst>
      <p:ext uri="{BB962C8B-B14F-4D97-AF65-F5344CB8AC3E}">
        <p14:creationId xmlns:p14="http://schemas.microsoft.com/office/powerpoint/2010/main" val="409720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81916-E30C-4618-9FEB-621339C9F5FC}" type="datetimeFigureOut">
              <a:rPr lang="en-US" smtClean="0"/>
              <a:t>5/20/2013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AD7DC2-FF32-4CF6-8AB6-D05F3F416ACD}" type="slidenum">
              <a:rPr lang="en-US" smtClean="0"/>
              <a:t>‹#›</a:t>
            </a:fld>
            <a:endParaRPr lang="en-US"/>
          </a:p>
        </p:txBody>
      </p:sp>
    </p:spTree>
    <p:extLst>
      <p:ext uri="{BB962C8B-B14F-4D97-AF65-F5344CB8AC3E}">
        <p14:creationId xmlns:p14="http://schemas.microsoft.com/office/powerpoint/2010/main" val="95200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881916-E30C-4618-9FEB-621339C9F5FC}" type="datetimeFigureOut">
              <a:rPr lang="en-US" smtClean="0"/>
              <a:t>5/20/2013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D7DC2-FF32-4CF6-8AB6-D05F3F416ACD}" type="slidenum">
              <a:rPr lang="en-US" smtClean="0"/>
              <a:t>‹#›</a:t>
            </a:fld>
            <a:endParaRPr lang="en-US"/>
          </a:p>
        </p:txBody>
      </p:sp>
    </p:spTree>
    <p:extLst>
      <p:ext uri="{BB962C8B-B14F-4D97-AF65-F5344CB8AC3E}">
        <p14:creationId xmlns:p14="http://schemas.microsoft.com/office/powerpoint/2010/main" val="257683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881916-E30C-4618-9FEB-621339C9F5FC}" type="datetimeFigureOut">
              <a:rPr lang="en-US" smtClean="0"/>
              <a:t>5/20/2013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D7DC2-FF32-4CF6-8AB6-D05F3F416ACD}" type="slidenum">
              <a:rPr lang="en-US" smtClean="0"/>
              <a:t>‹#›</a:t>
            </a:fld>
            <a:endParaRPr lang="en-US"/>
          </a:p>
        </p:txBody>
      </p:sp>
    </p:spTree>
    <p:extLst>
      <p:ext uri="{BB962C8B-B14F-4D97-AF65-F5344CB8AC3E}">
        <p14:creationId xmlns:p14="http://schemas.microsoft.com/office/powerpoint/2010/main" val="180203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81916-E30C-4618-9FEB-621339C9F5FC}" type="datetimeFigureOut">
              <a:rPr lang="en-US" smtClean="0"/>
              <a:t>5/20/2013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AD7DC2-FF32-4CF6-8AB6-D05F3F416ACD}" type="slidenum">
              <a:rPr lang="en-US" smtClean="0"/>
              <a:t>‹#›</a:t>
            </a:fld>
            <a:endParaRPr lang="en-US"/>
          </a:p>
        </p:txBody>
      </p:sp>
    </p:spTree>
    <p:extLst>
      <p:ext uri="{BB962C8B-B14F-4D97-AF65-F5344CB8AC3E}">
        <p14:creationId xmlns:p14="http://schemas.microsoft.com/office/powerpoint/2010/main" val="2650179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Vietnam War</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47584"/>
            <a:ext cx="6934200" cy="5408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5213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Gulf of Tonkin Incident</a:t>
            </a:r>
            <a:endParaRPr lang="en-US" dirty="0"/>
          </a:p>
        </p:txBody>
      </p:sp>
      <p:sp>
        <p:nvSpPr>
          <p:cNvPr id="3" name="Content Placeholder 2"/>
          <p:cNvSpPr>
            <a:spLocks noGrp="1"/>
          </p:cNvSpPr>
          <p:nvPr>
            <p:ph idx="1"/>
          </p:nvPr>
        </p:nvSpPr>
        <p:spPr>
          <a:xfrm>
            <a:off x="457200" y="5410200"/>
            <a:ext cx="8229600" cy="715963"/>
          </a:xfrm>
        </p:spPr>
        <p:txBody>
          <a:bodyPr>
            <a:normAutofit fontScale="77500" lnSpcReduction="20000"/>
          </a:bodyPr>
          <a:lstStyle/>
          <a:p>
            <a:pPr marL="0" indent="0">
              <a:buNone/>
            </a:pPr>
            <a:r>
              <a:rPr lang="en-US" dirty="0" smtClean="0"/>
              <a:t>Aug. 2, 1964: The USS Maddox is fired upon while patrolling North Vietnamese waters.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371600"/>
            <a:ext cx="3925614"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64" y="1371600"/>
            <a:ext cx="40688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472627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Gulf of Tonkin Resolution</a:t>
            </a:r>
            <a:endParaRPr lang="en-US" dirty="0"/>
          </a:p>
        </p:txBody>
      </p:sp>
      <p:sp>
        <p:nvSpPr>
          <p:cNvPr id="3" name="Content Placeholder 2"/>
          <p:cNvSpPr>
            <a:spLocks noGrp="1"/>
          </p:cNvSpPr>
          <p:nvPr>
            <p:ph idx="1"/>
          </p:nvPr>
        </p:nvSpPr>
        <p:spPr>
          <a:xfrm>
            <a:off x="457200" y="5410200"/>
            <a:ext cx="8229600" cy="1219200"/>
          </a:xfrm>
        </p:spPr>
        <p:txBody>
          <a:bodyPr>
            <a:normAutofit fontScale="55000" lnSpcReduction="20000"/>
          </a:bodyPr>
          <a:lstStyle/>
          <a:p>
            <a:pPr marL="0" indent="0">
              <a:buNone/>
            </a:pPr>
            <a:r>
              <a:rPr lang="en-US" dirty="0" smtClean="0"/>
              <a:t>With only two dissenting votes in Congress, LBJ gets a virtual blank check to “take all necessary measures to repel any armed attack against the forces of the United States and to prevent any further aggression.”  He can and will escalate the war and doesn’t have to ask Congress for permission for anything.</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95400"/>
            <a:ext cx="4286250"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102829"/>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 William Westmoreland</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524000"/>
            <a:ext cx="2788703" cy="4114800"/>
          </a:xfrm>
        </p:spPr>
      </p:pic>
      <p:sp>
        <p:nvSpPr>
          <p:cNvPr id="11" name="TextBox 10"/>
          <p:cNvSpPr txBox="1"/>
          <p:nvPr/>
        </p:nvSpPr>
        <p:spPr>
          <a:xfrm>
            <a:off x="304800" y="5715000"/>
            <a:ext cx="4343400" cy="1107996"/>
          </a:xfrm>
          <a:prstGeom prst="rect">
            <a:avLst/>
          </a:prstGeom>
          <a:noFill/>
        </p:spPr>
        <p:txBody>
          <a:bodyPr wrap="square" rtlCol="0">
            <a:spAutoFit/>
          </a:bodyPr>
          <a:lstStyle/>
          <a:p>
            <a:r>
              <a:rPr lang="en-US" sz="1600" dirty="0" smtClean="0"/>
              <a:t>The American commander in South Vietnam, he urged LBJ to increase American responsibility in the war.</a:t>
            </a:r>
          </a:p>
          <a:p>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47800"/>
            <a:ext cx="28575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207164" y="3886200"/>
            <a:ext cx="4114800" cy="1754326"/>
          </a:xfrm>
          <a:prstGeom prst="rect">
            <a:avLst/>
          </a:prstGeom>
          <a:noFill/>
        </p:spPr>
        <p:txBody>
          <a:bodyPr wrap="square" rtlCol="0">
            <a:spAutoFit/>
          </a:bodyPr>
          <a:lstStyle/>
          <a:p>
            <a:r>
              <a:rPr lang="en-US" dirty="0" smtClean="0"/>
              <a:t>Feb. 1965: Operation Rolling Thunder was the first heavy bombing of North Vietnam.  By June, there will be 50,000 US combat troops on the ground.  By 1966, the US was performing “Search and Destroy” missions.</a:t>
            </a:r>
            <a:endParaRPr lang="en-US" dirty="0"/>
          </a:p>
        </p:txBody>
      </p:sp>
    </p:spTree>
    <p:extLst>
      <p:ext uri="{BB962C8B-B14F-4D97-AF65-F5344CB8AC3E}">
        <p14:creationId xmlns:p14="http://schemas.microsoft.com/office/powerpoint/2010/main" val="221083483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 calcmode="lin" valueType="num">
                                      <p:cBhvr additive="base">
                                        <p:cTn id="12" dur="500" fill="hold"/>
                                        <p:tgtEl>
                                          <p:spTgt spid="3076"/>
                                        </p:tgtEl>
                                        <p:attrNameLst>
                                          <p:attrName>ppt_x</p:attrName>
                                        </p:attrNameLst>
                                      </p:cBhvr>
                                      <p:tavLst>
                                        <p:tav tm="0">
                                          <p:val>
                                            <p:strVal val="#ppt_x"/>
                                          </p:val>
                                        </p:tav>
                                        <p:tav tm="100000">
                                          <p:val>
                                            <p:strVal val="#ppt_x"/>
                                          </p:val>
                                        </p:tav>
                                      </p:tavLst>
                                    </p:anim>
                                    <p:anim calcmode="lin" valueType="num">
                                      <p:cBhvr additive="base">
                                        <p:cTn id="13"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anim calcmode="lin" valueType="num">
                                      <p:cBhvr>
                                        <p:cTn id="19" dur="2000" fill="hold"/>
                                        <p:tgtEl>
                                          <p:spTgt spid="12"/>
                                        </p:tgtEl>
                                        <p:attrNameLst>
                                          <p:attrName>ppt_w</p:attrName>
                                        </p:attrNameLst>
                                      </p:cBhvr>
                                      <p:tavLst>
                                        <p:tav tm="0" fmla="#ppt_w*sin(2.5*pi*$)">
                                          <p:val>
                                            <p:fltVal val="0"/>
                                          </p:val>
                                        </p:tav>
                                        <p:tav tm="100000">
                                          <p:val>
                                            <p:fltVal val="1"/>
                                          </p:val>
                                        </p:tav>
                                      </p:tavLst>
                                    </p:anim>
                                    <p:anim calcmode="lin" valueType="num">
                                      <p:cBhvr>
                                        <p:cTn id="20"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Vietnamese Tunnel System</a:t>
            </a:r>
            <a:endParaRPr lang="en-US" dirty="0"/>
          </a:p>
        </p:txBody>
      </p:sp>
      <p:sp>
        <p:nvSpPr>
          <p:cNvPr id="6" name="Content Placeholder 5"/>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1371600"/>
            <a:ext cx="8791575" cy="55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162417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Napalm and Agent Orange</a:t>
            </a:r>
            <a:endParaRPr lang="en-US" dirty="0"/>
          </a:p>
        </p:txBody>
      </p:sp>
      <p:sp>
        <p:nvSpPr>
          <p:cNvPr id="3" name="Content Placeholder 2"/>
          <p:cNvSpPr>
            <a:spLocks noGrp="1"/>
          </p:cNvSpPr>
          <p:nvPr>
            <p:ph idx="1"/>
          </p:nvPr>
        </p:nvSpPr>
        <p:spPr>
          <a:xfrm>
            <a:off x="457200" y="5486400"/>
            <a:ext cx="3733800" cy="990600"/>
          </a:xfrm>
        </p:spPr>
        <p:txBody>
          <a:bodyPr>
            <a:normAutofit fontScale="55000" lnSpcReduction="20000"/>
          </a:bodyPr>
          <a:lstStyle/>
          <a:p>
            <a:pPr marL="0" indent="0">
              <a:buNone/>
            </a:pPr>
            <a:r>
              <a:rPr lang="en-US" dirty="0" smtClean="0"/>
              <a:t>Napalm is a highly flammable, jellylike substance dropped on enemy positions. It clung to anything and was difficult to extinguish</a:t>
            </a:r>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086100"/>
            <a:ext cx="476250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3810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67200" y="1524000"/>
            <a:ext cx="4762500" cy="923330"/>
          </a:xfrm>
          <a:prstGeom prst="rect">
            <a:avLst/>
          </a:prstGeom>
          <a:noFill/>
        </p:spPr>
        <p:txBody>
          <a:bodyPr wrap="square" rtlCol="0">
            <a:spAutoFit/>
          </a:bodyPr>
          <a:lstStyle/>
          <a:p>
            <a:r>
              <a:rPr lang="en-US" dirty="0" smtClean="0"/>
              <a:t>Agent </a:t>
            </a:r>
            <a:r>
              <a:rPr lang="en-US" dirty="0"/>
              <a:t>O</a:t>
            </a:r>
            <a:r>
              <a:rPr lang="en-US" dirty="0" smtClean="0"/>
              <a:t>range was a chemical sprayed on the jungle to expose the enemy’s hiding places and kill its food supply </a:t>
            </a:r>
            <a:endParaRPr lang="en-US" dirty="0"/>
          </a:p>
        </p:txBody>
      </p:sp>
    </p:spTree>
    <p:extLst>
      <p:ext uri="{BB962C8B-B14F-4D97-AF65-F5344CB8AC3E}">
        <p14:creationId xmlns:p14="http://schemas.microsoft.com/office/powerpoint/2010/main" val="1709141267"/>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“America’s Living Room War”</a:t>
            </a:r>
            <a:endParaRPr lang="en-US" dirty="0"/>
          </a:p>
        </p:txBody>
      </p:sp>
      <p:sp>
        <p:nvSpPr>
          <p:cNvPr id="3" name="Content Placeholder 2"/>
          <p:cNvSpPr>
            <a:spLocks noGrp="1"/>
          </p:cNvSpPr>
          <p:nvPr>
            <p:ph idx="1"/>
          </p:nvPr>
        </p:nvSpPr>
        <p:spPr>
          <a:xfrm>
            <a:off x="457200" y="5562600"/>
            <a:ext cx="8229600" cy="563563"/>
          </a:xfrm>
        </p:spPr>
        <p:txBody>
          <a:bodyPr>
            <a:normAutofit fontScale="85000" lnSpcReduction="10000"/>
          </a:bodyPr>
          <a:lstStyle/>
          <a:p>
            <a:pPr marL="0" indent="0">
              <a:buNone/>
            </a:pPr>
            <a:r>
              <a:rPr lang="en-US" sz="1800" dirty="0" smtClean="0"/>
              <a:t>Reporters were permitted wide access to all aspects of the war.  Because of this, there was a growing </a:t>
            </a:r>
            <a:r>
              <a:rPr lang="en-US" sz="1800" u="sng" dirty="0" smtClean="0"/>
              <a:t>Credibility Gap </a:t>
            </a:r>
            <a:r>
              <a:rPr lang="en-US" sz="1800" dirty="0" smtClean="0"/>
              <a:t>between what the government was saying and what people saw on TV.</a:t>
            </a:r>
            <a:endParaRPr lang="en-US"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235267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4255" y="1371600"/>
            <a:ext cx="42862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925" y="2330739"/>
            <a:ext cx="28575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1575" y="1676400"/>
            <a:ext cx="428625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7825" y="3019425"/>
            <a:ext cx="28575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4812" y="2094345"/>
            <a:ext cx="4657725"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193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wipe(down)">
                                      <p:cBhvr>
                                        <p:cTn id="18" dur="500"/>
                                        <p:tgtEl>
                                          <p:spTgt spid="10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wipe(down)">
                                      <p:cBhvr>
                                        <p:cTn id="23" dur="500"/>
                                        <p:tgtEl>
                                          <p:spTgt spid="102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circle(in)">
                                      <p:cBhvr>
                                        <p:cTn id="28" dur="2000"/>
                                        <p:tgtEl>
                                          <p:spTgt spid="102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30"/>
                                        </p:tgtEl>
                                        <p:attrNameLst>
                                          <p:attrName>style.visibility</p:attrName>
                                        </p:attrNameLst>
                                      </p:cBhvr>
                                      <p:to>
                                        <p:strVal val="visible"/>
                                      </p:to>
                                    </p:set>
                                    <p:animEffect transition="in" filter="barn(inVertical)">
                                      <p:cBhvr>
                                        <p:cTn id="33" dur="500"/>
                                        <p:tgtEl>
                                          <p:spTgt spid="1030"/>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31"/>
                                        </p:tgtEl>
                                        <p:attrNameLst>
                                          <p:attrName>style.visibility</p:attrName>
                                        </p:attrNameLst>
                                      </p:cBhvr>
                                      <p:to>
                                        <p:strVal val="visible"/>
                                      </p:to>
                                    </p:set>
                                    <p:anim calcmode="lin" valueType="num">
                                      <p:cBhvr additive="base">
                                        <p:cTn id="38" dur="500" fill="hold"/>
                                        <p:tgtEl>
                                          <p:spTgt spid="1031"/>
                                        </p:tgtEl>
                                        <p:attrNameLst>
                                          <p:attrName>ppt_x</p:attrName>
                                        </p:attrNameLst>
                                      </p:cBhvr>
                                      <p:tavLst>
                                        <p:tav tm="0">
                                          <p:val>
                                            <p:strVal val="#ppt_x"/>
                                          </p:val>
                                        </p:tav>
                                        <p:tav tm="100000">
                                          <p:val>
                                            <p:strVal val="#ppt_x"/>
                                          </p:val>
                                        </p:tav>
                                      </p:tavLst>
                                    </p:anim>
                                    <p:anim calcmode="lin" valueType="num">
                                      <p:cBhvr additive="base">
                                        <p:cTn id="39"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Roots of Opposition</a:t>
            </a:r>
            <a:endParaRPr lang="en-US" dirty="0"/>
          </a:p>
        </p:txBody>
      </p:sp>
      <p:sp>
        <p:nvSpPr>
          <p:cNvPr id="3" name="Content Placeholder 2"/>
          <p:cNvSpPr>
            <a:spLocks noGrp="1"/>
          </p:cNvSpPr>
          <p:nvPr>
            <p:ph idx="1"/>
          </p:nvPr>
        </p:nvSpPr>
        <p:spPr>
          <a:xfrm>
            <a:off x="3505200" y="4191000"/>
            <a:ext cx="5181600" cy="2544763"/>
          </a:xfrm>
        </p:spPr>
        <p:txBody>
          <a:bodyPr>
            <a:normAutofit/>
          </a:bodyPr>
          <a:lstStyle/>
          <a:p>
            <a:r>
              <a:rPr lang="en-US" sz="1400" dirty="0" smtClean="0"/>
              <a:t>Credibility Gap</a:t>
            </a:r>
          </a:p>
          <a:p>
            <a:r>
              <a:rPr lang="en-US" sz="1400" dirty="0" smtClean="0"/>
              <a:t>Waste of resources</a:t>
            </a:r>
          </a:p>
          <a:p>
            <a:r>
              <a:rPr lang="en-US" sz="1400" dirty="0" smtClean="0"/>
              <a:t>Vietnamese Civil War</a:t>
            </a:r>
          </a:p>
          <a:p>
            <a:r>
              <a:rPr lang="en-US" sz="1400" dirty="0" smtClean="0"/>
              <a:t>Inhumane killing (napalm, civilians)</a:t>
            </a:r>
          </a:p>
          <a:p>
            <a:r>
              <a:rPr lang="en-US" sz="1400" dirty="0" smtClean="0"/>
              <a:t>Unfair lottery system (*deferments)</a:t>
            </a:r>
          </a:p>
          <a:p>
            <a:r>
              <a:rPr lang="en-US" sz="1400" dirty="0" smtClean="0"/>
              <a:t>“Poor man’s War”</a:t>
            </a:r>
          </a:p>
          <a:p>
            <a:r>
              <a:rPr lang="en-US" sz="1400" dirty="0" smtClean="0"/>
              <a:t>Morally unjust</a:t>
            </a:r>
          </a:p>
          <a:p>
            <a:r>
              <a:rPr lang="en-US" sz="1400" dirty="0" smtClean="0"/>
              <a:t>Most that were drafted couldn’t vote</a:t>
            </a:r>
            <a:endParaRPr lang="en-US" sz="1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244792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219200"/>
            <a:ext cx="43053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2" y="3657600"/>
            <a:ext cx="2857500"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14629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Tet</a:t>
            </a:r>
            <a:r>
              <a:rPr lang="en-US" dirty="0" smtClean="0"/>
              <a:t> Offensive</a:t>
            </a:r>
            <a:endParaRPr lang="en-US" dirty="0"/>
          </a:p>
        </p:txBody>
      </p:sp>
      <p:sp>
        <p:nvSpPr>
          <p:cNvPr id="3" name="Content Placeholder 2"/>
          <p:cNvSpPr>
            <a:spLocks noGrp="1"/>
          </p:cNvSpPr>
          <p:nvPr>
            <p:ph idx="1"/>
          </p:nvPr>
        </p:nvSpPr>
        <p:spPr>
          <a:xfrm>
            <a:off x="457200" y="1600201"/>
            <a:ext cx="8229600" cy="685800"/>
          </a:xfrm>
        </p:spPr>
        <p:txBody>
          <a:bodyPr>
            <a:normAutofit/>
          </a:bodyPr>
          <a:lstStyle/>
          <a:p>
            <a:pPr marL="0" indent="0">
              <a:buNone/>
            </a:pPr>
            <a:r>
              <a:rPr lang="en-US" sz="1800" dirty="0" smtClean="0"/>
              <a:t>From 1965 – 1967, LBJ kept insisting that we were winning the war and that the enemy was weakening…then came </a:t>
            </a:r>
            <a:r>
              <a:rPr lang="en-US" sz="1800" dirty="0" err="1" smtClean="0"/>
              <a:t>Tet</a:t>
            </a:r>
            <a:r>
              <a:rPr lang="en-US" sz="1800" dirty="0" smtClean="0"/>
              <a:t>.</a:t>
            </a:r>
            <a:endParaRPr lang="en-US" sz="1800" dirty="0"/>
          </a:p>
        </p:txBody>
      </p:sp>
      <p:sp>
        <p:nvSpPr>
          <p:cNvPr id="4" name="TextBox 3"/>
          <p:cNvSpPr txBox="1"/>
          <p:nvPr/>
        </p:nvSpPr>
        <p:spPr>
          <a:xfrm>
            <a:off x="609600" y="2590800"/>
            <a:ext cx="3886200" cy="1200329"/>
          </a:xfrm>
          <a:prstGeom prst="rect">
            <a:avLst/>
          </a:prstGeom>
          <a:noFill/>
        </p:spPr>
        <p:txBody>
          <a:bodyPr wrap="square" rtlCol="0">
            <a:spAutoFit/>
          </a:bodyPr>
          <a:lstStyle/>
          <a:p>
            <a:r>
              <a:rPr lang="en-US" dirty="0" smtClean="0"/>
              <a:t>Communists launch surprise attacks all throughout the South and overwhelms them.  After this, most in US feel war cannot be won…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981200"/>
            <a:ext cx="2526866" cy="4033028"/>
          </a:xfrm>
          <a:prstGeom prst="rect">
            <a:avLst/>
          </a:prstGeom>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791129"/>
            <a:ext cx="3810000" cy="2866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72000" y="6014228"/>
            <a:ext cx="4267200" cy="738664"/>
          </a:xfrm>
          <a:prstGeom prst="rect">
            <a:avLst/>
          </a:prstGeom>
          <a:noFill/>
        </p:spPr>
        <p:txBody>
          <a:bodyPr wrap="square" rtlCol="0">
            <a:spAutoFit/>
          </a:bodyPr>
          <a:lstStyle/>
          <a:p>
            <a:r>
              <a:rPr lang="en-US" sz="1400" dirty="0" smtClean="0"/>
              <a:t>Eugene McCarthy’s anti-war message is gaining momentum as he challenged LBJ for the Democratic nomination for president in 1968.</a:t>
            </a:r>
            <a:endParaRPr lang="en-US" sz="1400" dirty="0"/>
          </a:p>
        </p:txBody>
      </p:sp>
    </p:spTree>
    <p:extLst>
      <p:ext uri="{BB962C8B-B14F-4D97-AF65-F5344CB8AC3E}">
        <p14:creationId xmlns:p14="http://schemas.microsoft.com/office/powerpoint/2010/main" val="15261553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fade">
                                      <p:cBhvr>
                                        <p:cTn id="14" dur="500"/>
                                        <p:tgtEl>
                                          <p:spTgt spid="307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91000"/>
            <a:ext cx="8229600" cy="1935163"/>
          </a:xfrm>
        </p:spPr>
        <p:txBody>
          <a:bodyPr>
            <a:normAutofit fontScale="92500"/>
          </a:bodyPr>
          <a:lstStyle/>
          <a:p>
            <a:pPr marL="0" indent="0">
              <a:buNone/>
            </a:pPr>
            <a:r>
              <a:rPr lang="en-US" dirty="0" smtClean="0"/>
              <a:t>March 31, 1968: LBJ announces he will not seek re-election.  This allows RFK to announce his anti-war candidacy shortly thereafter…but he is assassinated in June after winning the California primary.</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2619375"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8757" y="235527"/>
            <a:ext cx="3200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066800"/>
            <a:ext cx="238125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969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100"/>
                                        </p:tgtEl>
                                        <p:attrNameLst>
                                          <p:attrName>style.visibility</p:attrName>
                                        </p:attrNameLst>
                                      </p:cBhvr>
                                      <p:to>
                                        <p:strVal val="visible"/>
                                      </p:to>
                                    </p:set>
                                    <p:animEffect transition="in" filter="fade">
                                      <p:cBhvr>
                                        <p:cTn id="21" dur="1000"/>
                                        <p:tgtEl>
                                          <p:spTgt spid="4100"/>
                                        </p:tgtEl>
                                      </p:cBhvr>
                                    </p:animEffect>
                                    <p:anim calcmode="lin" valueType="num">
                                      <p:cBhvr>
                                        <p:cTn id="22" dur="1000" fill="hold"/>
                                        <p:tgtEl>
                                          <p:spTgt spid="4100"/>
                                        </p:tgtEl>
                                        <p:attrNameLst>
                                          <p:attrName>ppt_x</p:attrName>
                                        </p:attrNameLst>
                                      </p:cBhvr>
                                      <p:tavLst>
                                        <p:tav tm="0">
                                          <p:val>
                                            <p:strVal val="#ppt_x"/>
                                          </p:val>
                                        </p:tav>
                                        <p:tav tm="100000">
                                          <p:val>
                                            <p:strVal val="#ppt_x"/>
                                          </p:val>
                                        </p:tav>
                                      </p:tavLst>
                                    </p:anim>
                                    <p:anim calcmode="lin" valueType="num">
                                      <p:cBhvr>
                                        <p:cTn id="23"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101"/>
                                        </p:tgtEl>
                                        <p:attrNameLst>
                                          <p:attrName>style.visibility</p:attrName>
                                        </p:attrNameLst>
                                      </p:cBhvr>
                                      <p:to>
                                        <p:strVal val="visible"/>
                                      </p:to>
                                    </p:set>
                                    <p:animEffect transition="in" filter="fade">
                                      <p:cBhvr>
                                        <p:cTn id="28"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1968 Election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Republican – Richard Nixon (original cold warrior, anti-communist, wants to win in Vietnam</a:t>
            </a:r>
          </a:p>
          <a:p>
            <a:pPr marL="0" indent="0">
              <a:buNone/>
            </a:pPr>
            <a:endParaRPr lang="en-US" dirty="0"/>
          </a:p>
          <a:p>
            <a:pPr marL="0" indent="0">
              <a:buNone/>
            </a:pPr>
            <a:r>
              <a:rPr lang="en-US" dirty="0" smtClean="0"/>
              <a:t>Democrat – VP </a:t>
            </a:r>
            <a:r>
              <a:rPr lang="en-US" dirty="0"/>
              <a:t>H</a:t>
            </a:r>
            <a:r>
              <a:rPr lang="en-US" dirty="0" smtClean="0"/>
              <a:t>ubert Humphrey (would continue LBJ’s war policies if elected)</a:t>
            </a:r>
          </a:p>
          <a:p>
            <a:pPr marL="0" indent="0">
              <a:buNone/>
            </a:pPr>
            <a:endParaRPr lang="en-US" dirty="0"/>
          </a:p>
          <a:p>
            <a:pPr marL="0" indent="0">
              <a:buNone/>
            </a:pPr>
            <a:r>
              <a:rPr lang="en-US" dirty="0" smtClean="0"/>
              <a:t>Independent – George </a:t>
            </a:r>
            <a:r>
              <a:rPr lang="en-US" dirty="0"/>
              <a:t>W</a:t>
            </a:r>
            <a:r>
              <a:rPr lang="en-US" dirty="0" smtClean="0"/>
              <a:t>allace (wanted to bomb the Vietnamese into the stone age!)</a:t>
            </a:r>
            <a:endParaRPr lang="en-US" dirty="0"/>
          </a:p>
        </p:txBody>
      </p:sp>
    </p:spTree>
    <p:extLst>
      <p:ext uri="{BB962C8B-B14F-4D97-AF65-F5344CB8AC3E}">
        <p14:creationId xmlns:p14="http://schemas.microsoft.com/office/powerpoint/2010/main" val="10044148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French Indochina</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1219200"/>
            <a:ext cx="6172200" cy="4495800"/>
          </a:xfrm>
        </p:spPr>
      </p:pic>
      <p:sp>
        <p:nvSpPr>
          <p:cNvPr id="5" name="TextBox 4"/>
          <p:cNvSpPr txBox="1"/>
          <p:nvPr/>
        </p:nvSpPr>
        <p:spPr>
          <a:xfrm>
            <a:off x="1295400" y="5791200"/>
            <a:ext cx="6172200" cy="923330"/>
          </a:xfrm>
          <a:prstGeom prst="rect">
            <a:avLst/>
          </a:prstGeom>
          <a:noFill/>
        </p:spPr>
        <p:txBody>
          <a:bodyPr wrap="square" rtlCol="0">
            <a:spAutoFit/>
          </a:bodyPr>
          <a:lstStyle/>
          <a:p>
            <a:r>
              <a:rPr lang="en-US" dirty="0" smtClean="0"/>
              <a:t>During World War II, the French colony of Indochina was captured by the Japanese…when the war was over, France sought the return of their colony</a:t>
            </a:r>
            <a:endParaRPr lang="en-US" dirty="0"/>
          </a:p>
        </p:txBody>
      </p:sp>
    </p:spTree>
    <p:extLst>
      <p:ext uri="{BB962C8B-B14F-4D97-AF65-F5344CB8AC3E}">
        <p14:creationId xmlns:p14="http://schemas.microsoft.com/office/powerpoint/2010/main" val="40668326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1968 Democratic Convention</a:t>
            </a:r>
            <a:br>
              <a:rPr lang="en-US" dirty="0" smtClean="0"/>
            </a:br>
            <a:r>
              <a:rPr lang="en-US" dirty="0" smtClean="0"/>
              <a:t>in Chicago</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50294"/>
            <a:ext cx="7288590" cy="4850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45816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Richard Nixon</a:t>
            </a:r>
            <a:endParaRPr lang="en-US" dirty="0"/>
          </a:p>
        </p:txBody>
      </p:sp>
      <p:sp>
        <p:nvSpPr>
          <p:cNvPr id="3" name="Content Placeholder 2"/>
          <p:cNvSpPr>
            <a:spLocks noGrp="1"/>
          </p:cNvSpPr>
          <p:nvPr>
            <p:ph idx="1"/>
          </p:nvPr>
        </p:nvSpPr>
        <p:spPr>
          <a:xfrm>
            <a:off x="3200400" y="1225759"/>
            <a:ext cx="5486400" cy="679241"/>
          </a:xfrm>
        </p:spPr>
        <p:txBody>
          <a:bodyPr>
            <a:normAutofit/>
          </a:bodyPr>
          <a:lstStyle/>
          <a:p>
            <a:pPr marL="0" indent="0">
              <a:buNone/>
            </a:pPr>
            <a:r>
              <a:rPr lang="en-US" sz="1800" dirty="0" smtClean="0"/>
              <a:t>Claiming to have a “secret plan” to end the Vietnam War, he appeals to what he called “The Great Silent Majority”</a:t>
            </a:r>
            <a:endParaRPr lang="en-US"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1225758"/>
            <a:ext cx="2528888" cy="3131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00400" y="2209800"/>
            <a:ext cx="5562600" cy="923330"/>
          </a:xfrm>
          <a:prstGeom prst="rect">
            <a:avLst/>
          </a:prstGeom>
          <a:noFill/>
        </p:spPr>
        <p:txBody>
          <a:bodyPr wrap="square" rtlCol="0">
            <a:spAutoFit/>
          </a:bodyPr>
          <a:lstStyle/>
          <a:p>
            <a:r>
              <a:rPr lang="en-US" dirty="0" smtClean="0"/>
              <a:t>After narrowly winning the 1968 Presidential election, he announces a policy of “</a:t>
            </a:r>
            <a:r>
              <a:rPr lang="en-US" dirty="0" err="1" smtClean="0"/>
              <a:t>Vietnamization</a:t>
            </a:r>
            <a:r>
              <a:rPr lang="en-US" dirty="0" smtClean="0"/>
              <a:t>”, while increasing bombings of the North</a:t>
            </a:r>
            <a:endParaRPr lang="en-US" dirty="0"/>
          </a:p>
        </p:txBody>
      </p:sp>
      <p:sp>
        <p:nvSpPr>
          <p:cNvPr id="5" name="TextBox 4"/>
          <p:cNvSpPr txBox="1"/>
          <p:nvPr/>
        </p:nvSpPr>
        <p:spPr>
          <a:xfrm>
            <a:off x="3352800" y="3505200"/>
            <a:ext cx="5334000" cy="646331"/>
          </a:xfrm>
          <a:prstGeom prst="rect">
            <a:avLst/>
          </a:prstGeom>
          <a:noFill/>
        </p:spPr>
        <p:txBody>
          <a:bodyPr wrap="square" rtlCol="0">
            <a:spAutoFit/>
          </a:bodyPr>
          <a:lstStyle/>
          <a:p>
            <a:r>
              <a:rPr lang="en-US" dirty="0" smtClean="0"/>
              <a:t>To cut off communist supply lines in the South, he orders secret bombings of Cambodia</a:t>
            </a:r>
            <a:endParaRPr lang="en-US" dirty="0"/>
          </a:p>
        </p:txBody>
      </p:sp>
    </p:spTree>
    <p:extLst>
      <p:ext uri="{BB962C8B-B14F-4D97-AF65-F5344CB8AC3E}">
        <p14:creationId xmlns:p14="http://schemas.microsoft.com/office/powerpoint/2010/main" val="323148323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 Chi Minh Trail</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39538"/>
            <a:ext cx="4495799" cy="5338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3106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Kent State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45278"/>
            <a:ext cx="6248400" cy="5663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84173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My Lai Massacre</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416685"/>
            <a:ext cx="333375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524000"/>
            <a:ext cx="2038350"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178560"/>
            <a:ext cx="254317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032760"/>
            <a:ext cx="333375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3013710"/>
            <a:ext cx="179070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5715000"/>
            <a:ext cx="8210550" cy="923330"/>
          </a:xfrm>
          <a:prstGeom prst="rect">
            <a:avLst/>
          </a:prstGeom>
          <a:noFill/>
        </p:spPr>
        <p:txBody>
          <a:bodyPr wrap="square" rtlCol="0">
            <a:spAutoFit/>
          </a:bodyPr>
          <a:lstStyle/>
          <a:p>
            <a:r>
              <a:rPr lang="en-US" dirty="0" smtClean="0"/>
              <a:t>In March, 1971, an investigation leads to the trial of Lt. William </a:t>
            </a:r>
            <a:r>
              <a:rPr lang="en-US" dirty="0" err="1" smtClean="0"/>
              <a:t>Calley</a:t>
            </a:r>
            <a:r>
              <a:rPr lang="en-US" dirty="0" smtClean="0"/>
              <a:t> in which it is revealed that in 1968, the village of My Lai was liquidated of 300 old men, women, and children…only </a:t>
            </a:r>
            <a:r>
              <a:rPr lang="en-US" dirty="0" err="1" smtClean="0"/>
              <a:t>Calley</a:t>
            </a:r>
            <a:r>
              <a:rPr lang="en-US" dirty="0" smtClean="0"/>
              <a:t> stood trial for unlawful killing.</a:t>
            </a:r>
            <a:endParaRPr lang="en-US" dirty="0"/>
          </a:p>
        </p:txBody>
      </p:sp>
    </p:spTree>
    <p:extLst>
      <p:ext uri="{BB962C8B-B14F-4D97-AF65-F5344CB8AC3E}">
        <p14:creationId xmlns:p14="http://schemas.microsoft.com/office/powerpoint/2010/main" val="285192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030"/>
                                        </p:tgtEl>
                                      </p:cBhvr>
                                    </p:animEffect>
                                    <p:set>
                                      <p:cBhvr>
                                        <p:cTn id="11" dur="1" fill="hold">
                                          <p:stCondLst>
                                            <p:cond delay="499"/>
                                          </p:stCondLst>
                                        </p:cTn>
                                        <p:tgtEl>
                                          <p:spTgt spid="1030"/>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2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027"/>
                                        </p:tgtEl>
                                      </p:cBhvr>
                                    </p:animEffect>
                                    <p:set>
                                      <p:cBhvr>
                                        <p:cTn id="20" dur="1" fill="hold">
                                          <p:stCondLst>
                                            <p:cond delay="499"/>
                                          </p:stCondLst>
                                        </p:cTn>
                                        <p:tgtEl>
                                          <p:spTgt spid="10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029"/>
                                        </p:tgtEl>
                                      </p:cBhvr>
                                    </p:animEffect>
                                    <p:set>
                                      <p:cBhvr>
                                        <p:cTn id="29" dur="1" fill="hold">
                                          <p:stCondLst>
                                            <p:cond delay="499"/>
                                          </p:stCondLst>
                                        </p:cTn>
                                        <p:tgtEl>
                                          <p:spTgt spid="102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3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03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Pentagon Papers</a:t>
            </a:r>
            <a:endParaRPr lang="en-US" dirty="0"/>
          </a:p>
        </p:txBody>
      </p:sp>
      <p:sp>
        <p:nvSpPr>
          <p:cNvPr id="3" name="Content Placeholder 2"/>
          <p:cNvSpPr>
            <a:spLocks noGrp="1"/>
          </p:cNvSpPr>
          <p:nvPr>
            <p:ph idx="1"/>
          </p:nvPr>
        </p:nvSpPr>
        <p:spPr>
          <a:xfrm>
            <a:off x="304800" y="5715000"/>
            <a:ext cx="8229600" cy="1020763"/>
          </a:xfrm>
        </p:spPr>
        <p:txBody>
          <a:bodyPr>
            <a:normAutofit lnSpcReduction="10000"/>
          </a:bodyPr>
          <a:lstStyle/>
          <a:p>
            <a:pPr marL="0" indent="0">
              <a:buNone/>
            </a:pPr>
            <a:r>
              <a:rPr lang="en-US" dirty="0" smtClean="0"/>
              <a:t>June, 1971: Daniel Ellsberg leaks top secret Vietnam Era documents to the NY Times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85875"/>
            <a:ext cx="321945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828800"/>
            <a:ext cx="474345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92313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Paris Peace Accords</a:t>
            </a:r>
            <a:endParaRPr lang="en-US" dirty="0"/>
          </a:p>
        </p:txBody>
      </p:sp>
      <p:sp>
        <p:nvSpPr>
          <p:cNvPr id="3" name="Content Placeholder 2"/>
          <p:cNvSpPr>
            <a:spLocks noGrp="1"/>
          </p:cNvSpPr>
          <p:nvPr>
            <p:ph idx="1"/>
          </p:nvPr>
        </p:nvSpPr>
        <p:spPr>
          <a:xfrm>
            <a:off x="457200" y="5715000"/>
            <a:ext cx="8229600" cy="639763"/>
          </a:xfrm>
        </p:spPr>
        <p:txBody>
          <a:bodyPr>
            <a:normAutofit fontScale="40000" lnSpcReduction="20000"/>
          </a:bodyPr>
          <a:lstStyle/>
          <a:p>
            <a:pPr marL="0" indent="0">
              <a:buNone/>
            </a:pPr>
            <a:r>
              <a:rPr lang="en-US" dirty="0" smtClean="0"/>
              <a:t>With US casualties mounting and increased pressure at home, Nixon had Henry </a:t>
            </a:r>
            <a:r>
              <a:rPr lang="en-US" dirty="0"/>
              <a:t>Kissinger </a:t>
            </a:r>
            <a:r>
              <a:rPr lang="en-US" dirty="0" smtClean="0"/>
              <a:t>(Sec. of State) meet </a:t>
            </a:r>
            <a:r>
              <a:rPr lang="en-US" dirty="0"/>
              <a:t>with North Vietnamese officials in Paris to finalize the details of the Paris Peace Accords. The agreement was signed on Jan. 27 and went into effect immediately</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90650"/>
            <a:ext cx="6096000"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17030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72374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 Chi Minh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76400"/>
            <a:ext cx="3137916" cy="4526118"/>
          </a:xfrm>
        </p:spPr>
      </p:pic>
      <p:sp>
        <p:nvSpPr>
          <p:cNvPr id="6" name="TextBox 5"/>
          <p:cNvSpPr txBox="1"/>
          <p:nvPr/>
        </p:nvSpPr>
        <p:spPr>
          <a:xfrm>
            <a:off x="4075545" y="2286000"/>
            <a:ext cx="4343400" cy="1754326"/>
          </a:xfrm>
          <a:prstGeom prst="rect">
            <a:avLst/>
          </a:prstGeom>
          <a:noFill/>
        </p:spPr>
        <p:txBody>
          <a:bodyPr wrap="square" rtlCol="0">
            <a:spAutoFit/>
          </a:bodyPr>
          <a:lstStyle/>
          <a:p>
            <a:r>
              <a:rPr lang="en-US" dirty="0" smtClean="0"/>
              <a:t>Leader of the Viet Minh, a group whose goal was Vietnamese independence.  He had visited the West and looked for any supporters of his cause. Eventually, he embraced communism, and the Soviet Union came calling… </a:t>
            </a:r>
            <a:endParaRPr lang="en-US" dirty="0"/>
          </a:p>
        </p:txBody>
      </p:sp>
    </p:spTree>
    <p:extLst>
      <p:ext uri="{BB962C8B-B14F-4D97-AF65-F5344CB8AC3E}">
        <p14:creationId xmlns:p14="http://schemas.microsoft.com/office/powerpoint/2010/main" val="401753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66123"/>
            <a:ext cx="6477000" cy="6791877"/>
          </a:xfrm>
        </p:spPr>
      </p:pic>
    </p:spTree>
    <p:extLst>
      <p:ext uri="{BB962C8B-B14F-4D97-AF65-F5344CB8AC3E}">
        <p14:creationId xmlns:p14="http://schemas.microsoft.com/office/powerpoint/2010/main" val="18048170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Geneva Accords (1954)</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371600"/>
            <a:ext cx="2667000" cy="5105400"/>
          </a:xfrm>
        </p:spPr>
      </p:pic>
      <p:sp>
        <p:nvSpPr>
          <p:cNvPr id="5" name="TextBox 4"/>
          <p:cNvSpPr txBox="1"/>
          <p:nvPr/>
        </p:nvSpPr>
        <p:spPr>
          <a:xfrm>
            <a:off x="3581400" y="1447800"/>
            <a:ext cx="4800600" cy="1200329"/>
          </a:xfrm>
          <a:prstGeom prst="rect">
            <a:avLst/>
          </a:prstGeom>
          <a:noFill/>
        </p:spPr>
        <p:txBody>
          <a:bodyPr wrap="square" rtlCol="0">
            <a:spAutoFit/>
          </a:bodyPr>
          <a:lstStyle/>
          <a:p>
            <a:r>
              <a:rPr lang="en-US" dirty="0" smtClean="0"/>
              <a:t>Because they desired a strong anti-communist ally in France, the US sends millions of dollars in aid to the French against the Viet Minh…until the French lose at </a:t>
            </a:r>
            <a:r>
              <a:rPr lang="en-US" dirty="0" err="1" smtClean="0"/>
              <a:t>Dien</a:t>
            </a:r>
            <a:r>
              <a:rPr lang="en-US" dirty="0" smtClean="0"/>
              <a:t> Bien </a:t>
            </a:r>
            <a:r>
              <a:rPr lang="en-US" dirty="0" err="1" smtClean="0"/>
              <a:t>Phu</a:t>
            </a:r>
            <a:r>
              <a:rPr lang="en-US" dirty="0" smtClean="0"/>
              <a:t>.</a:t>
            </a:r>
            <a:endParaRPr lang="en-US" dirty="0"/>
          </a:p>
        </p:txBody>
      </p:sp>
      <p:sp>
        <p:nvSpPr>
          <p:cNvPr id="6" name="TextBox 5"/>
          <p:cNvSpPr txBox="1"/>
          <p:nvPr/>
        </p:nvSpPr>
        <p:spPr>
          <a:xfrm>
            <a:off x="3733800" y="3124200"/>
            <a:ext cx="4876800" cy="2308324"/>
          </a:xfrm>
          <a:prstGeom prst="rect">
            <a:avLst/>
          </a:prstGeom>
          <a:noFill/>
        </p:spPr>
        <p:txBody>
          <a:bodyPr wrap="square" rtlCol="0">
            <a:spAutoFit/>
          </a:bodyPr>
          <a:lstStyle/>
          <a:p>
            <a:r>
              <a:rPr lang="en-US" dirty="0" smtClean="0"/>
              <a:t>Vietnam is partitioned at the 17</a:t>
            </a:r>
            <a:r>
              <a:rPr lang="en-US" baseline="30000" dirty="0" smtClean="0"/>
              <a:t>th</a:t>
            </a:r>
            <a:r>
              <a:rPr lang="en-US" dirty="0" smtClean="0"/>
              <a:t> parallel.  The North will be under Communist rule with Ho Chi Minh as their leader and the South will be non-Communist, supported by the United States.</a:t>
            </a:r>
          </a:p>
          <a:p>
            <a:endParaRPr lang="en-US" dirty="0"/>
          </a:p>
          <a:p>
            <a:r>
              <a:rPr lang="en-US" dirty="0" smtClean="0"/>
              <a:t>A national unification election was to be held within two years…it never does because the US fears a communist victory.</a:t>
            </a:r>
            <a:endParaRPr lang="en-US" dirty="0"/>
          </a:p>
        </p:txBody>
      </p:sp>
    </p:spTree>
    <p:extLst>
      <p:ext uri="{BB962C8B-B14F-4D97-AF65-F5344CB8AC3E}">
        <p14:creationId xmlns:p14="http://schemas.microsoft.com/office/powerpoint/2010/main" val="116868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Ngo </a:t>
            </a:r>
            <a:r>
              <a:rPr lang="en-US" dirty="0" err="1" smtClean="0"/>
              <a:t>Dinh</a:t>
            </a:r>
            <a:r>
              <a:rPr lang="en-US" dirty="0" smtClean="0"/>
              <a:t> Diem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295400"/>
            <a:ext cx="5334000" cy="5039091"/>
          </a:xfrm>
        </p:spPr>
      </p:pic>
      <p:sp>
        <p:nvSpPr>
          <p:cNvPr id="5" name="TextBox 4"/>
          <p:cNvSpPr txBox="1"/>
          <p:nvPr/>
        </p:nvSpPr>
        <p:spPr>
          <a:xfrm>
            <a:off x="5867400" y="1371600"/>
            <a:ext cx="3048000" cy="4247317"/>
          </a:xfrm>
          <a:prstGeom prst="rect">
            <a:avLst/>
          </a:prstGeom>
          <a:noFill/>
        </p:spPr>
        <p:txBody>
          <a:bodyPr wrap="square" rtlCol="0">
            <a:spAutoFit/>
          </a:bodyPr>
          <a:lstStyle/>
          <a:p>
            <a:r>
              <a:rPr lang="en-US" dirty="0" smtClean="0"/>
              <a:t>The United States is a strong believer in the </a:t>
            </a:r>
            <a:r>
              <a:rPr lang="en-US" b="1" dirty="0" smtClean="0"/>
              <a:t>DOMINO THEORY: </a:t>
            </a:r>
            <a:r>
              <a:rPr lang="en-US" dirty="0" smtClean="0"/>
              <a:t>if one Southeast Asian country falls to the communists, like a row of dominoes, they all would, one by one.  The United States will support the leadership of Diem in South Vietnam, but the people there will not.  He is Catholic in an overwhelmingly Buddhist country, and his corruption and policies hindered progress.</a:t>
            </a:r>
            <a:endParaRPr lang="en-US" dirty="0"/>
          </a:p>
        </p:txBody>
      </p:sp>
    </p:spTree>
    <p:extLst>
      <p:ext uri="{BB962C8B-B14F-4D97-AF65-F5344CB8AC3E}">
        <p14:creationId xmlns:p14="http://schemas.microsoft.com/office/powerpoint/2010/main" val="213321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Viet Cong</a:t>
            </a:r>
            <a:endParaRPr lang="en-US" dirty="0"/>
          </a:p>
        </p:txBody>
      </p:sp>
      <p:sp>
        <p:nvSpPr>
          <p:cNvPr id="3" name="Content Placeholder 2"/>
          <p:cNvSpPr>
            <a:spLocks noGrp="1"/>
          </p:cNvSpPr>
          <p:nvPr>
            <p:ph idx="1"/>
          </p:nvPr>
        </p:nvSpPr>
        <p:spPr>
          <a:xfrm>
            <a:off x="457200" y="1600200"/>
            <a:ext cx="3838575" cy="4525963"/>
          </a:xfrm>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14488"/>
            <a:ext cx="3838575" cy="448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95800" y="1676400"/>
            <a:ext cx="4038600" cy="3416320"/>
          </a:xfrm>
          <a:prstGeom prst="rect">
            <a:avLst/>
          </a:prstGeom>
          <a:noFill/>
        </p:spPr>
        <p:txBody>
          <a:bodyPr wrap="square" rtlCol="0">
            <a:spAutoFit/>
          </a:bodyPr>
          <a:lstStyle/>
          <a:p>
            <a:r>
              <a:rPr lang="en-US" dirty="0" smtClean="0"/>
              <a:t>Guerrilla force that fought the South Vietnamese and American armies in the South while attempting to recruit the South Vietnamese peasants to join the Communists.  They are </a:t>
            </a:r>
            <a:r>
              <a:rPr lang="en-US" u="sng" dirty="0" smtClean="0"/>
              <a:t>NOT</a:t>
            </a:r>
            <a:r>
              <a:rPr lang="en-US" dirty="0" smtClean="0"/>
              <a:t> members of the North Vietnamese Army (NVA).  They are ordinary people by day, guerrillas by night and integrate with the South Vietnamese population.  Determining who is a Viet Cong (VC) and who is not is virtually impossible in the villages of South Vietnam.</a:t>
            </a:r>
            <a:endParaRPr lang="en-US" dirty="0"/>
          </a:p>
        </p:txBody>
      </p:sp>
    </p:spTree>
    <p:extLst>
      <p:ext uri="{BB962C8B-B14F-4D97-AF65-F5344CB8AC3E}">
        <p14:creationId xmlns:p14="http://schemas.microsoft.com/office/powerpoint/2010/main" val="407855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Hamlet Program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27137"/>
            <a:ext cx="8153400" cy="5223272"/>
          </a:xfrm>
        </p:spPr>
      </p:pic>
    </p:spTree>
    <p:extLst>
      <p:ext uri="{BB962C8B-B14F-4D97-AF65-F5344CB8AC3E}">
        <p14:creationId xmlns:p14="http://schemas.microsoft.com/office/powerpoint/2010/main" val="27071750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891" y="609600"/>
            <a:ext cx="8458200" cy="5477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2114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952</Words>
  <Application>Microsoft Office PowerPoint</Application>
  <PresentationFormat>On-screen Show (4:3)</PresentationFormat>
  <Paragraphs>61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Vietnam War</vt:lpstr>
      <vt:lpstr>French Indochina</vt:lpstr>
      <vt:lpstr>Ho Chi Minh</vt:lpstr>
      <vt:lpstr>PowerPoint Presentation</vt:lpstr>
      <vt:lpstr>Geneva Accords (1954)</vt:lpstr>
      <vt:lpstr>Ngo Dinh Diem</vt:lpstr>
      <vt:lpstr>Viet Cong</vt:lpstr>
      <vt:lpstr>Strategic Hamlet Program</vt:lpstr>
      <vt:lpstr>PowerPoint Presentation</vt:lpstr>
      <vt:lpstr>Gulf of Tonkin Incident</vt:lpstr>
      <vt:lpstr>Gulf of Tonkin Resolution</vt:lpstr>
      <vt:lpstr>Gen. William Westmoreland</vt:lpstr>
      <vt:lpstr>Vietnamese Tunnel System</vt:lpstr>
      <vt:lpstr>Napalm and Agent Orange</vt:lpstr>
      <vt:lpstr>“America’s Living Room War”</vt:lpstr>
      <vt:lpstr>Roots of Opposition</vt:lpstr>
      <vt:lpstr>Tet Offensive</vt:lpstr>
      <vt:lpstr>PowerPoint Presentation</vt:lpstr>
      <vt:lpstr>1968 Election</vt:lpstr>
      <vt:lpstr>1968 Democratic Convention in Chicago</vt:lpstr>
      <vt:lpstr>Richard Nixon</vt:lpstr>
      <vt:lpstr>Ho Chi Minh Trail</vt:lpstr>
      <vt:lpstr>Kent State</vt:lpstr>
      <vt:lpstr>My Lai Massacre</vt:lpstr>
      <vt:lpstr>Pentagon Papers</vt:lpstr>
      <vt:lpstr>Paris Peace Accords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Vietnam War</dc:title>
  <dc:creator>Erik</dc:creator>
  <cp:lastModifiedBy>CMS-Image</cp:lastModifiedBy>
  <cp:revision>37</cp:revision>
  <dcterms:created xsi:type="dcterms:W3CDTF">2012-05-05T00:34:38Z</dcterms:created>
  <dcterms:modified xsi:type="dcterms:W3CDTF">2013-05-20T18:12:46Z</dcterms:modified>
</cp:coreProperties>
</file>