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73" r:id="rId9"/>
    <p:sldId id="262" r:id="rId10"/>
    <p:sldId id="263" r:id="rId11"/>
    <p:sldId id="264" r:id="rId12"/>
    <p:sldId id="265" r:id="rId13"/>
    <p:sldId id="266" r:id="rId14"/>
    <p:sldId id="267" r:id="rId15"/>
    <p:sldId id="268" r:id="rId16"/>
    <p:sldId id="271" r:id="rId17"/>
    <p:sldId id="269" r:id="rId18"/>
    <p:sldId id="272" r:id="rId19"/>
    <p:sldId id="274" r:id="rId20"/>
    <p:sldId id="276"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66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D25FAB-8F67-42FB-B0BE-D9599C8D4167}"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245151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25FAB-8F67-42FB-B0BE-D9599C8D4167}"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333804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25FAB-8F67-42FB-B0BE-D9599C8D4167}"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103966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D25FAB-8F67-42FB-B0BE-D9599C8D4167}"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84317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D25FAB-8F67-42FB-B0BE-D9599C8D4167}"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197132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D25FAB-8F67-42FB-B0BE-D9599C8D4167}"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1091182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D25FAB-8F67-42FB-B0BE-D9599C8D4167}"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29164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D25FAB-8F67-42FB-B0BE-D9599C8D4167}"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4260425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25FAB-8F67-42FB-B0BE-D9599C8D4167}"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111856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25FAB-8F67-42FB-B0BE-D9599C8D4167}"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156901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D25FAB-8F67-42FB-B0BE-D9599C8D4167}"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6DDB3-F95C-453D-95B2-93D7BC9EF787}" type="slidenum">
              <a:rPr lang="en-US" smtClean="0"/>
              <a:t>‹#›</a:t>
            </a:fld>
            <a:endParaRPr lang="en-US"/>
          </a:p>
        </p:txBody>
      </p:sp>
    </p:spTree>
    <p:extLst>
      <p:ext uri="{BB962C8B-B14F-4D97-AF65-F5344CB8AC3E}">
        <p14:creationId xmlns:p14="http://schemas.microsoft.com/office/powerpoint/2010/main" val="234593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25FAB-8F67-42FB-B0BE-D9599C8D4167}" type="datetimeFigureOut">
              <a:rPr lang="en-US" smtClean="0"/>
              <a:t>3/18/2016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6DDB3-F95C-453D-95B2-93D7BC9EF787}" type="slidenum">
              <a:rPr lang="en-US" smtClean="0"/>
              <a:t>‹#›</a:t>
            </a:fld>
            <a:endParaRPr lang="en-US"/>
          </a:p>
        </p:txBody>
      </p:sp>
    </p:spTree>
    <p:extLst>
      <p:ext uri="{BB962C8B-B14F-4D97-AF65-F5344CB8AC3E}">
        <p14:creationId xmlns:p14="http://schemas.microsoft.com/office/powerpoint/2010/main" val="1620890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893" y="1600200"/>
            <a:ext cx="8056214" cy="4525963"/>
          </a:xfrm>
        </p:spPr>
      </p:pic>
    </p:spTree>
    <p:extLst>
      <p:ext uri="{BB962C8B-B14F-4D97-AF65-F5344CB8AC3E}">
        <p14:creationId xmlns:p14="http://schemas.microsoft.com/office/powerpoint/2010/main" val="2175340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Rides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886" y="1143000"/>
            <a:ext cx="7199999" cy="5098775"/>
          </a:xfrm>
          <a:prstGeom prst="rect">
            <a:avLst/>
          </a:prstGeom>
        </p:spPr>
      </p:pic>
      <p:sp>
        <p:nvSpPr>
          <p:cNvPr id="5" name="TextBox 4"/>
          <p:cNvSpPr txBox="1"/>
          <p:nvPr/>
        </p:nvSpPr>
        <p:spPr>
          <a:xfrm>
            <a:off x="457200" y="6172200"/>
            <a:ext cx="8305800" cy="646331"/>
          </a:xfrm>
          <a:prstGeom prst="rect">
            <a:avLst/>
          </a:prstGeom>
          <a:noFill/>
        </p:spPr>
        <p:txBody>
          <a:bodyPr wrap="square" rtlCol="0">
            <a:spAutoFit/>
          </a:bodyPr>
          <a:lstStyle/>
          <a:p>
            <a:r>
              <a:rPr lang="en-US" dirty="0" smtClean="0"/>
              <a:t>1961: Blacks and whites rode integrated busses through the deep South challenging Jim Crow</a:t>
            </a:r>
            <a:endParaRPr lang="en-US" dirty="0"/>
          </a:p>
        </p:txBody>
      </p:sp>
    </p:spTree>
    <p:extLst>
      <p:ext uri="{BB962C8B-B14F-4D97-AF65-F5344CB8AC3E}">
        <p14:creationId xmlns:p14="http://schemas.microsoft.com/office/powerpoint/2010/main" val="328443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600" dirty="0" smtClean="0"/>
              <a:t>1962: James Meredith Integrates </a:t>
            </a:r>
            <a:r>
              <a:rPr lang="en-US" sz="3600" dirty="0" err="1" smtClean="0"/>
              <a:t>Ol</a:t>
            </a:r>
            <a:r>
              <a:rPr lang="en-US" sz="3600" dirty="0" smtClean="0"/>
              <a:t>’ Miss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55914"/>
            <a:ext cx="8610600" cy="5674135"/>
          </a:xfrm>
          <a:prstGeom prst="rect">
            <a:avLst/>
          </a:prstGeom>
        </p:spPr>
      </p:pic>
    </p:spTree>
    <p:extLst>
      <p:ext uri="{BB962C8B-B14F-4D97-AF65-F5344CB8AC3E}">
        <p14:creationId xmlns:p14="http://schemas.microsoft.com/office/powerpoint/2010/main" val="39467681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University of Alabama is Desegregated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772400" cy="5529261"/>
          </a:xfrm>
          <a:prstGeom prst="rect">
            <a:avLst/>
          </a:prstGeom>
        </p:spPr>
      </p:pic>
    </p:spTree>
    <p:extLst>
      <p:ext uri="{BB962C8B-B14F-4D97-AF65-F5344CB8AC3E}">
        <p14:creationId xmlns:p14="http://schemas.microsoft.com/office/powerpoint/2010/main" val="4113801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1963: Violence in Birmingham Shocks the Nation</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51522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913292"/>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695700"/>
            <a:ext cx="3941501" cy="3124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55000" cy="5257800"/>
          </a:xfrm>
          <a:prstGeom prst="rect">
            <a:avLst/>
          </a:prstGeom>
        </p:spPr>
      </p:pic>
    </p:spTree>
    <p:extLst>
      <p:ext uri="{BB962C8B-B14F-4D97-AF65-F5344CB8AC3E}">
        <p14:creationId xmlns:p14="http://schemas.microsoft.com/office/powerpoint/2010/main" val="330191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From Birmingham Jail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295400"/>
            <a:ext cx="3405675" cy="4525963"/>
          </a:xfrm>
        </p:spPr>
      </p:pic>
      <p:sp>
        <p:nvSpPr>
          <p:cNvPr id="5" name="TextBox 4"/>
          <p:cNvSpPr txBox="1"/>
          <p:nvPr/>
        </p:nvSpPr>
        <p:spPr>
          <a:xfrm>
            <a:off x="533400" y="6096000"/>
            <a:ext cx="7924800" cy="646331"/>
          </a:xfrm>
          <a:prstGeom prst="rect">
            <a:avLst/>
          </a:prstGeom>
          <a:noFill/>
        </p:spPr>
        <p:txBody>
          <a:bodyPr wrap="square" rtlCol="0">
            <a:spAutoFit/>
          </a:bodyPr>
          <a:lstStyle/>
          <a:p>
            <a:r>
              <a:rPr lang="en-US" dirty="0" smtClean="0"/>
              <a:t>1963: While in jail, MLK Jr. answers his fellow clergymen to explain his actions and rebut their claims he is a troublemaker.</a:t>
            </a:r>
            <a:endParaRPr lang="en-US" dirty="0"/>
          </a:p>
        </p:txBody>
      </p:sp>
    </p:spTree>
    <p:extLst>
      <p:ext uri="{BB962C8B-B14F-4D97-AF65-F5344CB8AC3E}">
        <p14:creationId xmlns:p14="http://schemas.microsoft.com/office/powerpoint/2010/main" val="333374599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Aug. 28, 1963: March On Washington…MLK Jr. delivers his “I Have A Dream” speech to 250,000 people</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143500"/>
          </a:xfrm>
          <a:prstGeom prst="rect">
            <a:avLst/>
          </a:prstGeom>
        </p:spPr>
      </p:pic>
    </p:spTree>
    <p:extLst>
      <p:ext uri="{BB962C8B-B14F-4D97-AF65-F5344CB8AC3E}">
        <p14:creationId xmlns:p14="http://schemas.microsoft.com/office/powerpoint/2010/main" val="14923796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Summer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219200"/>
            <a:ext cx="3581400" cy="5539232"/>
          </a:xfrm>
        </p:spPr>
      </p:pic>
      <p:sp>
        <p:nvSpPr>
          <p:cNvPr id="5" name="TextBox 4"/>
          <p:cNvSpPr txBox="1"/>
          <p:nvPr/>
        </p:nvSpPr>
        <p:spPr>
          <a:xfrm>
            <a:off x="4267200" y="1371600"/>
            <a:ext cx="4038600" cy="1200329"/>
          </a:xfrm>
          <a:prstGeom prst="rect">
            <a:avLst/>
          </a:prstGeom>
          <a:noFill/>
        </p:spPr>
        <p:txBody>
          <a:bodyPr wrap="square" rtlCol="0">
            <a:spAutoFit/>
          </a:bodyPr>
          <a:lstStyle/>
          <a:p>
            <a:r>
              <a:rPr lang="en-US" dirty="0" smtClean="0"/>
              <a:t>1964: Civil Rights workers went to the deep South to help register black voters…Three of them went missing and a huge FBI investigation was begun…</a:t>
            </a:r>
            <a:endParaRPr lang="en-US" dirty="0"/>
          </a:p>
        </p:txBody>
      </p:sp>
    </p:spTree>
    <p:extLst>
      <p:ext uri="{BB962C8B-B14F-4D97-AF65-F5344CB8AC3E}">
        <p14:creationId xmlns:p14="http://schemas.microsoft.com/office/powerpoint/2010/main" val="77592692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Selma!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24000"/>
            <a:ext cx="7239000" cy="3022600"/>
          </a:xfrm>
        </p:spPr>
      </p:pic>
      <p:sp>
        <p:nvSpPr>
          <p:cNvPr id="5" name="TextBox 4"/>
          <p:cNvSpPr txBox="1"/>
          <p:nvPr/>
        </p:nvSpPr>
        <p:spPr>
          <a:xfrm>
            <a:off x="838200" y="5105400"/>
            <a:ext cx="7239000" cy="1754326"/>
          </a:xfrm>
          <a:prstGeom prst="rect">
            <a:avLst/>
          </a:prstGeom>
          <a:noFill/>
        </p:spPr>
        <p:txBody>
          <a:bodyPr wrap="square" rtlCol="0">
            <a:spAutoFit/>
          </a:bodyPr>
          <a:lstStyle/>
          <a:p>
            <a:r>
              <a:rPr lang="en-US" dirty="0" smtClean="0"/>
              <a:t>1965: Marchers plan to travel from Selma to Montgomery, Alabama to bring their complaints to the Governor.  They are beaten by police along the Edmund Pettis Bridge in an event known to the world as “Bloody Sunday”.  Their efforts, in conjunction with </a:t>
            </a:r>
            <a:r>
              <a:rPr lang="en-US" smtClean="0"/>
              <a:t>the Movement as a whole,   </a:t>
            </a:r>
            <a:r>
              <a:rPr lang="en-US" dirty="0" smtClean="0"/>
              <a:t>led to the Voting Rights Act of 1965, and the passage of the 24</a:t>
            </a:r>
            <a:r>
              <a:rPr lang="en-US" baseline="30000" dirty="0" smtClean="0"/>
              <a:t>th</a:t>
            </a:r>
            <a:r>
              <a:rPr lang="en-US" dirty="0" smtClean="0"/>
              <a:t> Amendment, abolishing </a:t>
            </a:r>
            <a:r>
              <a:rPr lang="en-US" smtClean="0"/>
              <a:t>the poll tax.</a:t>
            </a:r>
            <a:endParaRPr lang="en-US" dirty="0"/>
          </a:p>
        </p:txBody>
      </p:sp>
    </p:spTree>
    <p:extLst>
      <p:ext uri="{BB962C8B-B14F-4D97-AF65-F5344CB8AC3E}">
        <p14:creationId xmlns:p14="http://schemas.microsoft.com/office/powerpoint/2010/main" val="384593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Malcolm X</a:t>
            </a:r>
            <a:endParaRPr lang="en-US" dirty="0"/>
          </a:p>
        </p:txBody>
      </p:sp>
      <p:sp>
        <p:nvSpPr>
          <p:cNvPr id="3" name="Content Placeholder 2"/>
          <p:cNvSpPr>
            <a:spLocks noGrp="1"/>
          </p:cNvSpPr>
          <p:nvPr>
            <p:ph idx="1"/>
          </p:nvPr>
        </p:nvSpPr>
        <p:spPr>
          <a:xfrm>
            <a:off x="381000" y="5943600"/>
            <a:ext cx="8229600" cy="792163"/>
          </a:xfrm>
        </p:spPr>
        <p:txBody>
          <a:bodyPr>
            <a:normAutofit fontScale="77500" lnSpcReduction="20000"/>
          </a:bodyPr>
          <a:lstStyle/>
          <a:p>
            <a:pPr marL="0" indent="0">
              <a:buNone/>
            </a:pPr>
            <a:r>
              <a:rPr lang="en-US" sz="2400" dirty="0" smtClean="0"/>
              <a:t>Member of Nation of Islam, Malcolm X preached “Black Nationalism” – complete separation of blacks from whites and to take control of their communities</a:t>
            </a:r>
            <a:endParaRPr lang="en-US" sz="2400" dirty="0"/>
          </a:p>
        </p:txBody>
      </p:sp>
      <p:pic>
        <p:nvPicPr>
          <p:cNvPr id="1026" name="Picture 2" descr="https://img.washingtonpost.com/rf/image_1484w/2010-2019/WashingtonPost/2015/02/18/Style/Images/Merlin_252207.jpg?uuid=isHqgLeqEeSiAMAIoBpm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143000"/>
            <a:ext cx="630555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1753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p>
            <a:r>
              <a:rPr lang="en-US" dirty="0" smtClean="0"/>
              <a:t>Background</a:t>
            </a:r>
            <a:endParaRPr lang="en-US" dirty="0"/>
          </a:p>
        </p:txBody>
      </p:sp>
      <p:sp>
        <p:nvSpPr>
          <p:cNvPr id="3" name="Subtitle 2"/>
          <p:cNvSpPr>
            <a:spLocks noGrp="1"/>
          </p:cNvSpPr>
          <p:nvPr>
            <p:ph type="subTitle" idx="1"/>
          </p:nvPr>
        </p:nvSpPr>
        <p:spPr>
          <a:xfrm>
            <a:off x="152400" y="1143000"/>
            <a:ext cx="8915400" cy="5638800"/>
          </a:xfrm>
        </p:spPr>
        <p:txBody>
          <a:bodyPr>
            <a:normAutofit lnSpcReduction="10000"/>
          </a:bodyPr>
          <a:lstStyle/>
          <a:p>
            <a:pPr marL="457200" indent="-457200" algn="l">
              <a:buFont typeface="Arial" pitchFamily="34" charset="0"/>
              <a:buChar char="•"/>
            </a:pPr>
            <a:r>
              <a:rPr lang="en-US" sz="2400" dirty="0" smtClean="0"/>
              <a:t>1619: First documented batch of imported African slaves</a:t>
            </a:r>
          </a:p>
          <a:p>
            <a:pPr marL="457200" indent="-457200" algn="l">
              <a:buFont typeface="Arial" pitchFamily="34" charset="0"/>
              <a:buChar char="•"/>
            </a:pPr>
            <a:r>
              <a:rPr lang="en-US" sz="2400" dirty="0" smtClean="0"/>
              <a:t>1776: Declaration of Independence’s anti-slavery provision deleted</a:t>
            </a:r>
          </a:p>
          <a:p>
            <a:pPr marL="457200" indent="-457200" algn="l">
              <a:buFont typeface="Arial" pitchFamily="34" charset="0"/>
              <a:buChar char="•"/>
            </a:pPr>
            <a:r>
              <a:rPr lang="en-US" sz="2400" dirty="0" smtClean="0"/>
              <a:t>1787: Constitution’s anti-slavery provision deleted</a:t>
            </a:r>
          </a:p>
          <a:p>
            <a:pPr marL="457200" indent="-457200" algn="l">
              <a:buFont typeface="Arial" pitchFamily="34" charset="0"/>
              <a:buChar char="•"/>
            </a:pPr>
            <a:r>
              <a:rPr lang="en-US" sz="2400" dirty="0" smtClean="0"/>
              <a:t>1850s: Constant heated debate over slavery</a:t>
            </a:r>
          </a:p>
          <a:p>
            <a:pPr marL="457200" indent="-457200" algn="l">
              <a:buFont typeface="Arial" pitchFamily="34" charset="0"/>
              <a:buChar char="•"/>
            </a:pPr>
            <a:r>
              <a:rPr lang="en-US" sz="2400" dirty="0" smtClean="0"/>
              <a:t>1861-1865: Civil War</a:t>
            </a:r>
          </a:p>
          <a:p>
            <a:pPr marL="457200" indent="-457200" algn="l">
              <a:buFont typeface="Arial" pitchFamily="34" charset="0"/>
              <a:buChar char="•"/>
            </a:pPr>
            <a:r>
              <a:rPr lang="en-US" sz="2400" dirty="0" smtClean="0"/>
              <a:t>1866-1876: Reconstruction (13</a:t>
            </a:r>
            <a:r>
              <a:rPr lang="en-US" sz="2400" baseline="30000" dirty="0" smtClean="0"/>
              <a:t>th</a:t>
            </a:r>
            <a:r>
              <a:rPr lang="en-US" sz="2400" dirty="0" smtClean="0"/>
              <a:t>, 14</a:t>
            </a:r>
            <a:r>
              <a:rPr lang="en-US" sz="2400" baseline="30000" dirty="0" smtClean="0"/>
              <a:t>th</a:t>
            </a:r>
            <a:r>
              <a:rPr lang="en-US" sz="2400" dirty="0" smtClean="0"/>
              <a:t>, 15</a:t>
            </a:r>
            <a:r>
              <a:rPr lang="en-US" sz="2400" baseline="30000" dirty="0" smtClean="0"/>
              <a:t>th</a:t>
            </a:r>
            <a:r>
              <a:rPr lang="en-US" sz="2400" dirty="0" smtClean="0"/>
              <a:t> Amendments, Freedmen’s Bureau)</a:t>
            </a:r>
          </a:p>
          <a:p>
            <a:pPr marL="457200" indent="-457200" algn="l">
              <a:buFont typeface="Arial" pitchFamily="34" charset="0"/>
              <a:buChar char="•"/>
            </a:pPr>
            <a:r>
              <a:rPr lang="en-US" sz="2400" dirty="0" smtClean="0"/>
              <a:t>1877: Reconstruction ends, Ex-Confederates back in power in South, Jim Crow sets in</a:t>
            </a:r>
          </a:p>
          <a:p>
            <a:pPr marL="457200" indent="-457200" algn="l">
              <a:buFont typeface="Arial" pitchFamily="34" charset="0"/>
              <a:buChar char="•"/>
            </a:pPr>
            <a:r>
              <a:rPr lang="en-US" sz="2400" dirty="0" smtClean="0"/>
              <a:t>1896: Supreme Court in </a:t>
            </a:r>
            <a:r>
              <a:rPr lang="en-US" sz="2400" i="1" dirty="0" err="1" smtClean="0"/>
              <a:t>Plessy</a:t>
            </a:r>
            <a:r>
              <a:rPr lang="en-US" sz="2400" i="1" dirty="0" smtClean="0"/>
              <a:t> v. Ferguson </a:t>
            </a:r>
            <a:r>
              <a:rPr lang="en-US" sz="2400" dirty="0" smtClean="0"/>
              <a:t>ruled “Separate but Equal”</a:t>
            </a:r>
          </a:p>
          <a:p>
            <a:pPr marL="457200" indent="-457200" algn="l">
              <a:buFont typeface="Arial" pitchFamily="34" charset="0"/>
              <a:buChar char="•"/>
            </a:pPr>
            <a:r>
              <a:rPr lang="en-US" sz="2400" dirty="0" smtClean="0"/>
              <a:t>1945: WWII ends, people begin to question fighting racists abroad, but ignoring the issue at home</a:t>
            </a:r>
          </a:p>
          <a:p>
            <a:pPr marL="457200" indent="-457200" algn="l">
              <a:buFont typeface="Arial" pitchFamily="34" charset="0"/>
              <a:buChar char="•"/>
            </a:pPr>
            <a:r>
              <a:rPr lang="en-US" sz="2400" dirty="0" smtClean="0"/>
              <a:t>1948: President Truman desegregates the Army</a:t>
            </a:r>
          </a:p>
          <a:p>
            <a:pPr algn="l"/>
            <a:endParaRPr lang="en-US" sz="2400" dirty="0" smtClean="0"/>
          </a:p>
          <a:p>
            <a:pPr marL="457200" indent="-457200" algn="l">
              <a:buFont typeface="Arial" pitchFamily="34" charset="0"/>
              <a:buChar char="•"/>
            </a:pPr>
            <a:endParaRPr lang="en-US" dirty="0"/>
          </a:p>
        </p:txBody>
      </p:sp>
    </p:spTree>
    <p:extLst>
      <p:ext uri="{BB962C8B-B14F-4D97-AF65-F5344CB8AC3E}">
        <p14:creationId xmlns:p14="http://schemas.microsoft.com/office/powerpoint/2010/main" val="188104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Stokely</a:t>
            </a:r>
            <a:r>
              <a:rPr lang="en-US" dirty="0" smtClean="0"/>
              <a:t> Carmichael</a:t>
            </a:r>
            <a:endParaRPr lang="en-US" dirty="0"/>
          </a:p>
        </p:txBody>
      </p:sp>
      <p:sp>
        <p:nvSpPr>
          <p:cNvPr id="3" name="Content Placeholder 2"/>
          <p:cNvSpPr>
            <a:spLocks noGrp="1"/>
          </p:cNvSpPr>
          <p:nvPr>
            <p:ph idx="1"/>
          </p:nvPr>
        </p:nvSpPr>
        <p:spPr>
          <a:xfrm>
            <a:off x="457200" y="4953000"/>
            <a:ext cx="8229600" cy="1173163"/>
          </a:xfrm>
        </p:spPr>
        <p:txBody>
          <a:bodyPr>
            <a:normAutofit fontScale="62500" lnSpcReduction="20000"/>
          </a:bodyPr>
          <a:lstStyle/>
          <a:p>
            <a:pPr marL="0" indent="0">
              <a:buNone/>
            </a:pPr>
            <a:r>
              <a:rPr lang="en-US" dirty="0" smtClean="0"/>
              <a:t>Former leader of SNCC, grew tired of being arrested.  He heard Malcolm X’s message and called for “Black Power”, urging blacks to build their own communities and develop Black pride.  His militant stance got him replaced in SNCC, later to join the Black Panthers in 1967…</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226344"/>
            <a:ext cx="4648200" cy="363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25000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8229600" cy="944563"/>
          </a:xfrm>
        </p:spPr>
        <p:txBody>
          <a:bodyPr>
            <a:noAutofit/>
          </a:bodyPr>
          <a:lstStyle/>
          <a:p>
            <a:pPr marL="0" indent="0">
              <a:buNone/>
            </a:pPr>
            <a:r>
              <a:rPr lang="en-US" sz="2000" dirty="0" smtClean="0"/>
              <a:t>Originally created as a community program to supply free breakfast, the </a:t>
            </a:r>
            <a:r>
              <a:rPr lang="en-US" sz="2000" dirty="0"/>
              <a:t>B</a:t>
            </a:r>
            <a:r>
              <a:rPr lang="en-US" sz="2000" dirty="0" smtClean="0"/>
              <a:t>lack Panthers emerged as an organization that sought to end what they saw as police brutality in urban ghettos.  They advocated the use of violence when necessary and to arm themselves at all times. </a:t>
            </a:r>
            <a:endParaRPr lang="en-US" sz="2000" dirty="0"/>
          </a:p>
        </p:txBody>
      </p:sp>
      <p:pic>
        <p:nvPicPr>
          <p:cNvPr id="2050" name="Picture 2" descr="http://image.slidesharecdn.com/theblackpantherparty-110607222514-phpapp01/95/the-black-panther-party-3-728.jpg?cb=13074855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257" y="304800"/>
            <a:ext cx="6905625" cy="518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33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Jackie Robinson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71600"/>
            <a:ext cx="6985000" cy="46482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98671"/>
            <a:ext cx="6604000" cy="39102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1676399"/>
            <a:ext cx="6019799" cy="3986445"/>
          </a:xfrm>
          <a:prstGeom prst="rect">
            <a:avLst/>
          </a:prstGeom>
        </p:spPr>
      </p:pic>
      <p:sp>
        <p:nvSpPr>
          <p:cNvPr id="10" name="TextBox 9"/>
          <p:cNvSpPr txBox="1"/>
          <p:nvPr/>
        </p:nvSpPr>
        <p:spPr>
          <a:xfrm>
            <a:off x="533400" y="6096000"/>
            <a:ext cx="8001000" cy="584775"/>
          </a:xfrm>
          <a:prstGeom prst="rect">
            <a:avLst/>
          </a:prstGeom>
          <a:noFill/>
        </p:spPr>
        <p:txBody>
          <a:bodyPr wrap="square" rtlCol="0">
            <a:spAutoFit/>
          </a:bodyPr>
          <a:lstStyle/>
          <a:p>
            <a:r>
              <a:rPr lang="en-US" sz="1600" dirty="0" smtClean="0"/>
              <a:t>In 1947, Jackie Robinson integrates Major League Baseball, and excels despite constant harassment, intimidation, threats, and most of all, the requirement to keep his cool</a:t>
            </a:r>
            <a:endParaRPr lang="en-US" sz="1600" dirty="0"/>
          </a:p>
        </p:txBody>
      </p:sp>
    </p:spTree>
    <p:extLst>
      <p:ext uri="{BB962C8B-B14F-4D97-AF65-F5344CB8AC3E}">
        <p14:creationId xmlns:p14="http://schemas.microsoft.com/office/powerpoint/2010/main" val="2468381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Emmitt Till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09687"/>
            <a:ext cx="2895600" cy="4238625"/>
          </a:xfrm>
          <a:prstGeom prst="rect">
            <a:avLst/>
          </a:prstGeom>
        </p:spPr>
      </p:pic>
      <p:sp>
        <p:nvSpPr>
          <p:cNvPr id="5" name="TextBox 4"/>
          <p:cNvSpPr txBox="1"/>
          <p:nvPr/>
        </p:nvSpPr>
        <p:spPr>
          <a:xfrm>
            <a:off x="4343400" y="1524000"/>
            <a:ext cx="3810000" cy="1200329"/>
          </a:xfrm>
          <a:prstGeom prst="rect">
            <a:avLst/>
          </a:prstGeom>
          <a:noFill/>
        </p:spPr>
        <p:txBody>
          <a:bodyPr wrap="square" rtlCol="0">
            <a:spAutoFit/>
          </a:bodyPr>
          <a:lstStyle/>
          <a:p>
            <a:r>
              <a:rPr lang="en-US" dirty="0" smtClean="0"/>
              <a:t>In 1955, Emmitt Till went to visit his grandfather in Mississippi.  He was murdered for whistling at a white woman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509587"/>
            <a:ext cx="7315200" cy="5838825"/>
          </a:xfrm>
          <a:prstGeom prst="rect">
            <a:avLst/>
          </a:prstGeom>
        </p:spPr>
      </p:pic>
    </p:spTree>
    <p:extLst>
      <p:ext uri="{BB962C8B-B14F-4D97-AF65-F5344CB8AC3E}">
        <p14:creationId xmlns:p14="http://schemas.microsoft.com/office/powerpoint/2010/main" val="3380259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Montgomery Bus Boycott</a:t>
            </a:r>
            <a:endParaRPr lang="en-US" dirty="0"/>
          </a:p>
        </p:txBody>
      </p:sp>
      <p:sp>
        <p:nvSpPr>
          <p:cNvPr id="3" name="Content Placeholder 2"/>
          <p:cNvSpPr>
            <a:spLocks noGrp="1"/>
          </p:cNvSpPr>
          <p:nvPr>
            <p:ph idx="1"/>
          </p:nvPr>
        </p:nvSpPr>
        <p:spPr>
          <a:xfrm>
            <a:off x="457200" y="5929086"/>
            <a:ext cx="8229600" cy="792163"/>
          </a:xfrm>
        </p:spPr>
        <p:txBody>
          <a:bodyPr>
            <a:normAutofit fontScale="62500" lnSpcReduction="20000"/>
          </a:bodyPr>
          <a:lstStyle/>
          <a:p>
            <a:pPr marL="0" indent="0">
              <a:buNone/>
            </a:pPr>
            <a:r>
              <a:rPr lang="en-US" dirty="0" smtClean="0"/>
              <a:t>1955: Rosa Parks is arrested for refusing to give up her seat on a city bus for a white person.  Martin Luther King, Jr. leads a city wide bus boycott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95400"/>
            <a:ext cx="6172200" cy="4403558"/>
          </a:xfrm>
          <a:prstGeom prst="rect">
            <a:avLst/>
          </a:prstGeom>
        </p:spPr>
      </p:pic>
    </p:spTree>
    <p:extLst>
      <p:ext uri="{BB962C8B-B14F-4D97-AF65-F5344CB8AC3E}">
        <p14:creationId xmlns:p14="http://schemas.microsoft.com/office/powerpoint/2010/main" val="381966204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0"/>
            <a:ext cx="8229600" cy="1219200"/>
          </a:xfrm>
        </p:spPr>
        <p:txBody>
          <a:bodyPr>
            <a:normAutofit fontScale="70000" lnSpcReduction="20000"/>
          </a:bodyPr>
          <a:lstStyle/>
          <a:p>
            <a:pPr marL="0" indent="0">
              <a:buNone/>
            </a:pPr>
            <a:r>
              <a:rPr lang="en-US" dirty="0" smtClean="0"/>
              <a:t>1954: Brown v. Board of Education – The Supreme Court overrules the </a:t>
            </a:r>
            <a:r>
              <a:rPr lang="en-US" dirty="0" err="1" smtClean="0"/>
              <a:t>Plessy</a:t>
            </a:r>
            <a:r>
              <a:rPr lang="en-US" dirty="0" smtClean="0"/>
              <a:t> decision, orders desegregation “…with all deliberate speed.”  The NAACP attorney Thurgood Marshall leads the fight.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52400"/>
            <a:ext cx="6248400" cy="42658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162425"/>
            <a:ext cx="5644461" cy="107289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793623"/>
            <a:ext cx="2571750" cy="3905250"/>
          </a:xfrm>
          <a:prstGeom prst="rect">
            <a:avLst/>
          </a:prstGeom>
        </p:spPr>
      </p:pic>
    </p:spTree>
    <p:extLst>
      <p:ext uri="{BB962C8B-B14F-4D97-AF65-F5344CB8AC3E}">
        <p14:creationId xmlns:p14="http://schemas.microsoft.com/office/powerpoint/2010/main" val="320257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Little Rock Nine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185" y="1159742"/>
            <a:ext cx="6963229" cy="4136158"/>
          </a:xfrm>
          <a:prstGeom prst="rect">
            <a:avLst/>
          </a:prstGeom>
        </p:spPr>
      </p:pic>
      <p:sp>
        <p:nvSpPr>
          <p:cNvPr id="5" name="TextBox 4"/>
          <p:cNvSpPr txBox="1"/>
          <p:nvPr/>
        </p:nvSpPr>
        <p:spPr>
          <a:xfrm>
            <a:off x="533400" y="5486400"/>
            <a:ext cx="7924800" cy="1200329"/>
          </a:xfrm>
          <a:prstGeom prst="rect">
            <a:avLst/>
          </a:prstGeom>
          <a:noFill/>
        </p:spPr>
        <p:txBody>
          <a:bodyPr wrap="square" rtlCol="0">
            <a:spAutoFit/>
          </a:bodyPr>
          <a:lstStyle/>
          <a:p>
            <a:r>
              <a:rPr lang="en-US" dirty="0" smtClean="0"/>
              <a:t>1957: Nine African-American students attempt to desegregate the all-white Central High School in Little Rock, AK.  Gov. </a:t>
            </a:r>
            <a:r>
              <a:rPr lang="en-US" dirty="0" err="1" smtClean="0"/>
              <a:t>Orval</a:t>
            </a:r>
            <a:r>
              <a:rPr lang="en-US" dirty="0" smtClean="0"/>
              <a:t> </a:t>
            </a:r>
            <a:r>
              <a:rPr lang="en-US" dirty="0" err="1" smtClean="0"/>
              <a:t>Faubus</a:t>
            </a:r>
            <a:r>
              <a:rPr lang="en-US" dirty="0" smtClean="0"/>
              <a:t> mobilizes the Arkansas Nat’l Guard to prevent their entrance.  Three weeks later, President Eisenhower sends federal troops to enforce the court ordered integration.</a:t>
            </a:r>
            <a:endParaRPr lang="en-US" dirty="0"/>
          </a:p>
        </p:txBody>
      </p:sp>
    </p:spTree>
    <p:extLst>
      <p:ext uri="{BB962C8B-B14F-4D97-AF65-F5344CB8AC3E}">
        <p14:creationId xmlns:p14="http://schemas.microsoft.com/office/powerpoint/2010/main" val="20076094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2400" dirty="0" smtClean="0"/>
              <a:t>NAACP – founded in 1909, its goal was to slowly win civil rights for blacks by challenging the white man’s laws in the white man’s courts.  They knew it would be a </a:t>
            </a:r>
            <a:r>
              <a:rPr lang="en-US" sz="2400" dirty="0" err="1" smtClean="0"/>
              <a:t>loooooooooooong</a:t>
            </a:r>
            <a:r>
              <a:rPr lang="en-US" sz="2400" dirty="0" smtClean="0"/>
              <a:t>, </a:t>
            </a:r>
            <a:r>
              <a:rPr lang="en-US" sz="2400" dirty="0" err="1" smtClean="0"/>
              <a:t>slllllllllllllooooooooooow</a:t>
            </a:r>
            <a:r>
              <a:rPr lang="en-US" sz="2400" dirty="0" smtClean="0"/>
              <a:t> gradual process.  Appealed to educated middle/upper class blacks (most were not).</a:t>
            </a:r>
          </a:p>
          <a:p>
            <a:r>
              <a:rPr lang="en-US" sz="2400" dirty="0" smtClean="0"/>
              <a:t>CORE – Congress of Racial Equality focused on grassroots organizing of the masses to perform interracial demonstrations.</a:t>
            </a:r>
          </a:p>
          <a:p>
            <a:r>
              <a:rPr lang="en-US" sz="2400" dirty="0" smtClean="0"/>
              <a:t>SCLC – Southern Christian Leadership Conference founded in 1957 by Martin Luther King, Jr.  He advocated the use of NON-VIOLENT acts of civil disobedience to win civil rights victories.</a:t>
            </a:r>
          </a:p>
          <a:p>
            <a:r>
              <a:rPr lang="en-US" sz="2400" dirty="0" smtClean="0"/>
              <a:t>SNCC – founded in 1960, Ella Baker thought the NAACP and SCLC were not meeting the demands of young blacks who had energy and passion.  Catering to the impatience of young black students, Student Nonviolent Coordinating Committee sought immediate change. </a:t>
            </a:r>
            <a:endParaRPr lang="en-US" sz="2400" dirty="0"/>
          </a:p>
        </p:txBody>
      </p:sp>
    </p:spTree>
    <p:extLst>
      <p:ext uri="{BB962C8B-B14F-4D97-AF65-F5344CB8AC3E}">
        <p14:creationId xmlns:p14="http://schemas.microsoft.com/office/powerpoint/2010/main" val="16394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Sit-In’s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42999"/>
            <a:ext cx="6705600" cy="4800601"/>
          </a:xfrm>
          <a:prstGeom prst="rect">
            <a:avLst/>
          </a:prstGeom>
        </p:spPr>
      </p:pic>
      <p:sp>
        <p:nvSpPr>
          <p:cNvPr id="6" name="TextBox 5"/>
          <p:cNvSpPr txBox="1"/>
          <p:nvPr/>
        </p:nvSpPr>
        <p:spPr>
          <a:xfrm>
            <a:off x="381000" y="6019800"/>
            <a:ext cx="8077200" cy="646331"/>
          </a:xfrm>
          <a:prstGeom prst="rect">
            <a:avLst/>
          </a:prstGeom>
          <a:noFill/>
        </p:spPr>
        <p:txBody>
          <a:bodyPr wrap="square" rtlCol="0">
            <a:spAutoFit/>
          </a:bodyPr>
          <a:lstStyle/>
          <a:p>
            <a:r>
              <a:rPr lang="en-US" dirty="0" smtClean="0"/>
              <a:t>1960: To protest segregated lunch counters at Woolworth’s, college students began occupying every seat until they were served…</a:t>
            </a:r>
            <a:endParaRPr lang="en-US" dirty="0"/>
          </a:p>
        </p:txBody>
      </p:sp>
    </p:spTree>
    <p:extLst>
      <p:ext uri="{BB962C8B-B14F-4D97-AF65-F5344CB8AC3E}">
        <p14:creationId xmlns:p14="http://schemas.microsoft.com/office/powerpoint/2010/main" val="17354097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788</Words>
  <Application>Microsoft Office PowerPoint</Application>
  <PresentationFormat>On-screen Show (4:3)</PresentationFormat>
  <Paragraphs>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Civil Rights Movement</vt:lpstr>
      <vt:lpstr>Background</vt:lpstr>
      <vt:lpstr>Jackie Robinson</vt:lpstr>
      <vt:lpstr>Emmitt Till</vt:lpstr>
      <vt:lpstr>Montgomery Bus Boycott</vt:lpstr>
      <vt:lpstr>PowerPoint Presentation</vt:lpstr>
      <vt:lpstr>Little Rock Nine</vt:lpstr>
      <vt:lpstr>PowerPoint Presentation</vt:lpstr>
      <vt:lpstr>Sit-In’s</vt:lpstr>
      <vt:lpstr>Freedom Rides</vt:lpstr>
      <vt:lpstr>1962: James Meredith Integrates Ol’ Miss</vt:lpstr>
      <vt:lpstr>University of Alabama is Desegregated</vt:lpstr>
      <vt:lpstr>1963: Violence in Birmingham Shocks the Nation</vt:lpstr>
      <vt:lpstr>PowerPoint Presentation</vt:lpstr>
      <vt:lpstr>Letter From Birmingham Jail</vt:lpstr>
      <vt:lpstr>Aug. 28, 1963: March On Washington…MLK Jr. delivers his “I Have A Dream” speech to 250,000 people</vt:lpstr>
      <vt:lpstr>Freedom Summer</vt:lpstr>
      <vt:lpstr>On to Selma!</vt:lpstr>
      <vt:lpstr>Malcolm X</vt:lpstr>
      <vt:lpstr>Stokely Carmichael</vt:lpstr>
      <vt:lpstr>PowerPoint Presentation</vt:lpstr>
    </vt:vector>
  </TitlesOfParts>
  <Company>Carteret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CMS-Image</dc:creator>
  <cp:lastModifiedBy>CMS-Image</cp:lastModifiedBy>
  <cp:revision>50</cp:revision>
  <dcterms:created xsi:type="dcterms:W3CDTF">2016-03-09T14:46:13Z</dcterms:created>
  <dcterms:modified xsi:type="dcterms:W3CDTF">2016-03-18T18:24:54Z</dcterms:modified>
</cp:coreProperties>
</file>